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63" r:id="rId2"/>
    <p:sldId id="364" r:id="rId3"/>
    <p:sldId id="367" r:id="rId4"/>
    <p:sldId id="429" r:id="rId5"/>
    <p:sldId id="446" r:id="rId6"/>
    <p:sldId id="365" r:id="rId7"/>
    <p:sldId id="366" r:id="rId8"/>
    <p:sldId id="417" r:id="rId9"/>
    <p:sldId id="419" r:id="rId10"/>
    <p:sldId id="421" r:id="rId11"/>
    <p:sldId id="422" r:id="rId12"/>
    <p:sldId id="423" r:id="rId13"/>
    <p:sldId id="430" r:id="rId14"/>
    <p:sldId id="431" r:id="rId15"/>
    <p:sldId id="418" r:id="rId16"/>
    <p:sldId id="432" r:id="rId17"/>
    <p:sldId id="433" r:id="rId18"/>
    <p:sldId id="434" r:id="rId19"/>
    <p:sldId id="362" r:id="rId20"/>
    <p:sldId id="264" r:id="rId21"/>
    <p:sldId id="266" r:id="rId22"/>
    <p:sldId id="267" r:id="rId23"/>
    <p:sldId id="268" r:id="rId24"/>
    <p:sldId id="269" r:id="rId25"/>
    <p:sldId id="270" r:id="rId26"/>
    <p:sldId id="272" r:id="rId27"/>
    <p:sldId id="273" r:id="rId28"/>
    <p:sldId id="265" r:id="rId29"/>
    <p:sldId id="274" r:id="rId30"/>
    <p:sldId id="275" r:id="rId31"/>
    <p:sldId id="276" r:id="rId32"/>
    <p:sldId id="277" r:id="rId33"/>
    <p:sldId id="278" r:id="rId34"/>
    <p:sldId id="435" r:id="rId35"/>
    <p:sldId id="445" r:id="rId36"/>
    <p:sldId id="444" r:id="rId37"/>
    <p:sldId id="447" r:id="rId38"/>
  </p:sldIdLst>
  <p:sldSz cx="12192000" cy="6858000"/>
  <p:notesSz cx="6858000" cy="9144000"/>
  <p:embeddedFontLst>
    <p:embeddedFont>
      <p:font typeface="Esteban" panose="02000000000000000000" pitchFamily="2" charset="0"/>
      <p:regular r:id="rId41"/>
    </p:embeddedFont>
    <p:embeddedFont>
      <p:font typeface="Fira Code" panose="020B0809050000020004" pitchFamily="49" charset="0"/>
      <p:regular r:id="rId42"/>
      <p:bold r:id="rId43"/>
    </p:embeddedFont>
    <p:embeddedFont>
      <p:font typeface="Montserrat" pitchFamily="2" charset="0"/>
      <p:regular r:id="rId44"/>
      <p:bold r:id="rId45"/>
      <p:italic r:id="rId46"/>
      <p:boldItalic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b 1: R basics" id="{AE620820-3630-4137-BF6F-40BDD92679EB}">
          <p14:sldIdLst>
            <p14:sldId id="363"/>
            <p14:sldId id="364"/>
            <p14:sldId id="367"/>
            <p14:sldId id="429"/>
            <p14:sldId id="446"/>
            <p14:sldId id="365"/>
            <p14:sldId id="366"/>
            <p14:sldId id="417"/>
            <p14:sldId id="419"/>
            <p14:sldId id="421"/>
            <p14:sldId id="422"/>
            <p14:sldId id="423"/>
            <p14:sldId id="430"/>
            <p14:sldId id="431"/>
            <p14:sldId id="418"/>
            <p14:sldId id="432"/>
            <p14:sldId id="433"/>
            <p14:sldId id="434"/>
            <p14:sldId id="362"/>
            <p14:sldId id="264"/>
            <p14:sldId id="266"/>
            <p14:sldId id="267"/>
            <p14:sldId id="268"/>
            <p14:sldId id="269"/>
            <p14:sldId id="270"/>
            <p14:sldId id="272"/>
            <p14:sldId id="273"/>
            <p14:sldId id="265"/>
            <p14:sldId id="274"/>
            <p14:sldId id="275"/>
            <p14:sldId id="276"/>
            <p14:sldId id="277"/>
            <p14:sldId id="278"/>
            <p14:sldId id="435"/>
            <p14:sldId id="445"/>
            <p14:sldId id="444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AF8"/>
    <a:srgbClr val="7F7DB0"/>
    <a:srgbClr val="FDFBF9"/>
    <a:srgbClr val="EB6E40"/>
    <a:srgbClr val="1891C3"/>
    <a:srgbClr val="F9D4C7"/>
    <a:srgbClr val="D9D8E8"/>
    <a:srgbClr val="7030A0"/>
    <a:srgbClr val="DD7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29" autoAdjust="0"/>
    <p:restoredTop sz="89542" autoAdjust="0"/>
  </p:normalViewPr>
  <p:slideViewPr>
    <p:cSldViewPr snapToGrid="0">
      <p:cViewPr varScale="1">
        <p:scale>
          <a:sx n="101" d="100"/>
          <a:sy n="101" d="100"/>
        </p:scale>
        <p:origin x="11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72AE929-947F-54AF-FA86-862A7B8C5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B245DA-9F3B-66B2-BF12-EA5A3CB27D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B388-E28C-4954-A860-13DF77ADB2E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01E7F-F2A6-49F5-67A9-7B4D2B33C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26734-4ED7-F8BD-92EF-432D455DF0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CF5E7-CA4B-40AD-BE1D-06429DE8B1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297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A9FB1-57B7-40A8-A35B-8FCF7356B355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C21E-A6F6-4C42-B0A9-7BADF486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bad</a:t>
            </a:r>
            <a:r>
              <a:rPr lang="fr-FR" dirty="0"/>
              <a:t> practices are in programmation </a:t>
            </a:r>
            <a:r>
              <a:rPr lang="fr-FR" dirty="0" err="1"/>
              <a:t>later</a:t>
            </a:r>
            <a:r>
              <a:rPr lang="fr-FR" dirty="0"/>
              <a:t> in the course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084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3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45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380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Must know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,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second nature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744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many</a:t>
            </a:r>
            <a:r>
              <a:rPr lang="fr-FR" dirty="0"/>
              <a:t>-to-one </a:t>
            </a:r>
            <a:r>
              <a:rPr lang="fr-FR" dirty="0" err="1"/>
              <a:t>relationships</a:t>
            </a:r>
            <a:r>
              <a:rPr lang="fr-FR" dirty="0"/>
              <a:t>, </a:t>
            </a:r>
            <a:r>
              <a:rPr lang="fr-FR" dirty="0" err="1"/>
              <a:t>just</a:t>
            </a:r>
            <a:r>
              <a:rPr lang="fr-FR" dirty="0"/>
              <a:t> imagine the reverse situation: table B </a:t>
            </a:r>
            <a:r>
              <a:rPr lang="fr-FR" dirty="0" err="1"/>
              <a:t>becomes</a:t>
            </a:r>
            <a:r>
              <a:rPr lang="fr-FR" dirty="0"/>
              <a:t> table A, and vice-versa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047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07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37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43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952B-B65F-C181-B0B8-7CEC9E857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C74B-DA1B-D684-A6CD-55B00D26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23A0-1F5F-B72B-1FE1-7F3C3363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82A-B46D-4B79-92A5-28C8080B41FE}" type="datetime1">
              <a:rPr lang="fr-FR" smtClean="0"/>
              <a:t>17/09/2024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6F03-7A98-C65F-E301-7BF3A72D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CF9A-27D7-05E0-4FD9-37C33CE7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6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6E32-9D65-D97E-4C57-E265E5E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11A06-79BE-F6A7-0083-0F206172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B93E-5EA4-D603-50A7-2E47CAD0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F475-B24D-4175-8849-C8856A647410}" type="datetime1">
              <a:rPr lang="fr-FR" smtClean="0"/>
              <a:t>17/09/2024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A609-23E6-F718-FDE5-D21086C5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DEA1-00DF-2F5A-D3A8-A1904192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27A69-9A0A-723B-FE08-1B9F9898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7BF40-24B7-6F2D-067F-775E10E08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7F21-329B-B302-3B11-E4D76B1A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7733-C85A-4513-8CE1-757613D9C817}" type="datetime1">
              <a:rPr lang="fr-FR" smtClean="0"/>
              <a:t>17/09/2024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DD71-765A-3A0D-7027-669C887A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615C-B388-ACCB-16A6-21DA628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5886-FDCC-9D15-832C-813F4069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4012-84AE-1C09-D3E4-2115D6E3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F442-DC35-5813-C201-E3AF6D39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BEF4-C239-40F7-A999-90E5F43AC809}" type="datetime1">
              <a:rPr lang="fr-FR" smtClean="0"/>
              <a:t>17/09/2024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B420-196F-2A07-BEDD-F62021EF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721C-0C61-AD6A-98D9-3221F04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6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C9B6-C6BE-9B72-98CD-1FE21C3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4A11-D011-02D2-A433-BB72E93A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F74A-EB63-6785-7DC3-3105E470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720-C544-4D9C-B752-65B437F6FA29}" type="datetime1">
              <a:rPr lang="fr-FR" smtClean="0"/>
              <a:t>17/09/2024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CAA-749E-7354-8BEA-13E800D9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61417-3D92-D23F-A4C8-ADA0649B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2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46A-57E9-A7A6-BA12-E6FBD812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9646-18CD-8D96-BAAF-66101229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FD94D-8BCA-82F3-E615-FF1CC453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CDF3-136C-A9C6-BD68-02851B2E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EFCA-6D73-4B91-BB47-3D3E4F3A3BA5}" type="datetime1">
              <a:rPr lang="fr-FR" smtClean="0"/>
              <a:t>17/09/2024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A2DF-F005-F47E-81C0-576D5E5F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3931-AF49-D4A8-C724-C75F49B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4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4DF-0048-D44C-1607-1A4454F1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D27-B700-EC75-8CC0-1F71E956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D83B-03DA-1BB9-8E55-7A93EC6B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BF21F-231A-4EE0-BCDA-1E284B5E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2828-0CEC-40E8-E76A-6B55B49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18F6B-95B1-1D5F-8602-2E87F308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8261-CBCB-4C81-8677-71DA5E0876BA}" type="datetime1">
              <a:rPr lang="fr-FR" smtClean="0"/>
              <a:t>17/09/2024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2C63B-92D9-DD71-C490-AE680216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FAB43-3CEA-C521-9730-077A4111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61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D900-124D-D7B8-85B8-82CABB25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7DFC5-4557-6154-0737-7D2CC5B6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5D92-0BE7-49F3-97C9-3AC2AECE7A6C}" type="datetime1">
              <a:rPr lang="fr-FR" smtClean="0"/>
              <a:t>17/09/2024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55C8C-0C96-3F9C-0305-FD1CD841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522AB-0729-9AEB-21E1-4282FE9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8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61412-A3B2-C765-244E-8D1AC82D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A49C-CBC3-4071-B85B-42BB4379BAE5}" type="datetime1">
              <a:rPr lang="fr-FR" smtClean="0"/>
              <a:t>17/09/2024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FABBA-7530-6420-4076-CF24DC2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3DC6-FB12-883A-9926-C102F6D7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E173-BE04-7773-F08A-A6ACD282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8002-047E-B5E9-1463-DCB62179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681FC-348A-CDE7-8331-75A6DCAE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7CEE7-2B2B-82F7-8CF1-0071F7D1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849D-8DCB-4F4B-8C29-F0E7887BF74A}" type="datetime1">
              <a:rPr lang="fr-FR" smtClean="0"/>
              <a:t>17/09/2024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70F16-136B-5B8B-D4C1-BF8CE861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4C0FD-9376-44D2-FCD2-BEF8C2A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4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A666-A503-80D8-1071-324AFEA8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FA630-9B02-D5B7-4B05-A6251770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27550-3FF7-4F56-2A40-B8FF10BD1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9A36A-06F0-66E4-B12C-6F2C5C54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EBC0A-DD03-4A68-85FC-F1BB2CFD030E}" type="datetime1">
              <a:rPr lang="fr-FR" smtClean="0"/>
              <a:t>17/09/2024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30BF-1CE3-36AA-7A77-23E7C5E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2599-03C7-4850-E5CA-DD6C4528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6CBED-8205-0C8D-EB36-23ADA19B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9D53-93DF-92DE-B449-0B3ED4D9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2B9F4-B18B-BB03-D130-D79EEA30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8F25F-AECB-48AA-97FE-E7C5EA77181F}" type="datetime1">
              <a:rPr lang="fr-FR" smtClean="0"/>
              <a:t>17/09/2024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9988-7D9F-3886-98AB-3D1EBF310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FBBE-CF43-190C-CD27-96A5A24B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-education.github.io/hop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ley.nz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reference/pivot_wider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tidyr.tidyverse.org/reference/pivot_longer.html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documentation.org/packages/janitor/versions/2.2.0" TargetMode="External"/><Relationship Id="rId3" Type="http://schemas.openxmlformats.org/officeDocument/2006/relationships/hyperlink" Target="https://dplyr.tidyverse.org/" TargetMode="External"/><Relationship Id="rId7" Type="http://schemas.openxmlformats.org/officeDocument/2006/relationships/hyperlink" Target="https://broom.tidymodels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ubridate.tidyverse.org/" TargetMode="External"/><Relationship Id="rId5" Type="http://schemas.openxmlformats.org/officeDocument/2006/relationships/hyperlink" Target="https://forcats.tidyverse.org/" TargetMode="External"/><Relationship Id="rId4" Type="http://schemas.openxmlformats.org/officeDocument/2006/relationships/hyperlink" Target="https://ggplot2.tidyverse.org/" TargetMode="External"/><Relationship Id="rId9" Type="http://schemas.openxmlformats.org/officeDocument/2006/relationships/hyperlink" Target="https://glue.tidyverse.or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cronias/DS-Real-World-Pu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cronias/DS-Real-World-Pu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4B40-C12D-07F4-807F-B9021FE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F7DB0"/>
                </a:solidFill>
              </a:rPr>
              <a:t>LAB I. R basics</a:t>
            </a:r>
          </a:p>
        </p:txBody>
      </p:sp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340BDAB-73CB-86D7-662A-E8AC764C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29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rgbClr val="7F7DB0"/>
                </a:solidFill>
              </a:rPr>
              <a:t>Functions</a:t>
            </a:r>
            <a:r>
              <a:rPr lang="fr-FR" dirty="0">
                <a:solidFill>
                  <a:srgbClr val="7F7DB0"/>
                </a:solidFill>
              </a:rPr>
              <a:t>, packages (1)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8F86F72-B038-B6BA-0A81-D63A55FE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/>
          </a:bodyPr>
          <a:lstStyle/>
          <a:p>
            <a:r>
              <a:rPr lang="en-US" dirty="0"/>
              <a:t>A function is just </a:t>
            </a:r>
            <a:r>
              <a:rPr lang="en-US" dirty="0">
                <a:solidFill>
                  <a:srgbClr val="7F7DB0"/>
                </a:solidFill>
              </a:rPr>
              <a:t>a sequence of steps to transform data</a:t>
            </a:r>
          </a:p>
          <a:p>
            <a:pPr lvl="1"/>
            <a:r>
              <a:rPr lang="en-US" dirty="0">
                <a:cs typeface="Fira Code" pitchFamily="1" charset="0"/>
              </a:rPr>
              <a:t>It has </a:t>
            </a:r>
            <a:r>
              <a:rPr lang="en-US" dirty="0">
                <a:solidFill>
                  <a:srgbClr val="7F7DB0"/>
                </a:solidFill>
                <a:cs typeface="Fira Code" pitchFamily="1" charset="0"/>
              </a:rPr>
              <a:t>input(s)</a:t>
            </a:r>
            <a:r>
              <a:rPr lang="en-US" dirty="0">
                <a:cs typeface="Fira Code" pitchFamily="1" charset="0"/>
              </a:rPr>
              <a:t>, data that comes in</a:t>
            </a:r>
          </a:p>
          <a:p>
            <a:pPr lvl="1"/>
            <a:r>
              <a:rPr lang="en-US" dirty="0">
                <a:cs typeface="Fira Code" pitchFamily="1" charset="0"/>
              </a:rPr>
              <a:t>And </a:t>
            </a:r>
            <a:r>
              <a:rPr lang="en-US" dirty="0">
                <a:solidFill>
                  <a:srgbClr val="7F7DB0"/>
                </a:solidFill>
                <a:cs typeface="Fira Code" pitchFamily="1" charset="0"/>
              </a:rPr>
              <a:t>output(s)</a:t>
            </a:r>
            <a:r>
              <a:rPr lang="en-US" dirty="0">
                <a:cs typeface="Fira Code" pitchFamily="1" charset="0"/>
              </a:rPr>
              <a:t>, data that comes out</a:t>
            </a:r>
          </a:p>
          <a:p>
            <a:pPr lvl="1"/>
            <a:endParaRPr lang="en-US" dirty="0">
              <a:cs typeface="Fira Code" pitchFamily="1" charset="0"/>
            </a:endParaRPr>
          </a:p>
          <a:p>
            <a:pPr marL="0" indent="0">
              <a:buNone/>
            </a:pP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my_function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function(a, b) {</a:t>
            </a:r>
          </a:p>
          <a:p>
            <a:pPr marL="0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a + b^2</a:t>
            </a:r>
          </a:p>
          <a:p>
            <a:pPr marL="0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r>
              <a:rPr lang="en-US" dirty="0">
                <a:cs typeface="Fira Code" pitchFamily="1" charset="0"/>
              </a:rPr>
              <a:t>Inputs are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a</a:t>
            </a:r>
            <a:r>
              <a:rPr lang="en-US" dirty="0">
                <a:cs typeface="Fira Code" pitchFamily="1" charset="0"/>
              </a:rPr>
              <a:t> and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b</a:t>
            </a:r>
            <a:r>
              <a:rPr lang="en-US" dirty="0">
                <a:cs typeface="Fira Code" pitchFamily="1" charset="0"/>
              </a:rPr>
              <a:t>. Inside the function, there is a sequence of steps: take the square of input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b</a:t>
            </a:r>
            <a:r>
              <a:rPr lang="en-US" dirty="0">
                <a:cs typeface="Fira Code" pitchFamily="1" charset="0"/>
              </a:rPr>
              <a:t>, add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a</a:t>
            </a:r>
            <a:r>
              <a:rPr lang="en-US" dirty="0">
                <a:cs typeface="Fira Code" pitchFamily="1" charset="0"/>
              </a:rPr>
              <a:t> to it. The output is the result.</a:t>
            </a:r>
          </a:p>
          <a:p>
            <a:pPr marL="0" indent="0">
              <a:buNone/>
            </a:pPr>
            <a:endParaRPr lang="en-US" dirty="0">
              <a:cs typeface="Fira Code" pitchFamily="1" charset="0"/>
            </a:endParaRPr>
          </a:p>
          <a:p>
            <a:pPr lvl="1"/>
            <a:endParaRPr lang="en-US" dirty="0">
              <a:cs typeface="Fira Code" pitchFamily="1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4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rgbClr val="7F7DB0"/>
                </a:solidFill>
              </a:rPr>
              <a:t>Functions</a:t>
            </a:r>
            <a:r>
              <a:rPr lang="fr-FR" dirty="0">
                <a:solidFill>
                  <a:srgbClr val="7F7DB0"/>
                </a:solidFill>
              </a:rPr>
              <a:t>, packages (2)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8F86F72-B038-B6BA-0A81-D63A55FE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/>
          </a:bodyPr>
          <a:lstStyle/>
          <a:p>
            <a:r>
              <a:rPr lang="en-US" dirty="0"/>
              <a:t>A package will simply be some library in which you have multiple functions, e.g. :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package: filter(), mutate(), select()…</a:t>
            </a:r>
          </a:p>
          <a:p>
            <a:pPr lvl="1"/>
            <a:r>
              <a:rPr lang="en-US" dirty="0"/>
              <a:t>stats: </a:t>
            </a:r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t.test</a:t>
            </a:r>
            <a:r>
              <a:rPr lang="en-US" dirty="0"/>
              <a:t>()…</a:t>
            </a:r>
          </a:p>
          <a:p>
            <a:pPr lvl="1"/>
            <a:r>
              <a:rPr lang="en-US" dirty="0"/>
              <a:t>And a lot of others</a:t>
            </a:r>
          </a:p>
          <a:p>
            <a:pPr lvl="1"/>
            <a:endParaRPr lang="en-US" dirty="0"/>
          </a:p>
          <a:p>
            <a:r>
              <a:rPr lang="en-US" dirty="0"/>
              <a:t>You add a package to your environment using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library(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name_of_your_package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  <a:endParaRPr lang="en-US" dirty="0"/>
          </a:p>
          <a:p>
            <a:pPr lvl="1"/>
            <a:endParaRPr lang="en-US" dirty="0">
              <a:cs typeface="Fira Code" pitchFamily="1" charset="0"/>
            </a:endParaRPr>
          </a:p>
          <a:p>
            <a:pPr marL="0" indent="0">
              <a:buNone/>
            </a:pPr>
            <a:endParaRPr lang="en-US" dirty="0">
              <a:cs typeface="Fira Code" pitchFamily="1" charset="0"/>
            </a:endParaRPr>
          </a:p>
          <a:p>
            <a:pPr lvl="1"/>
            <a:endParaRPr lang="en-US" dirty="0">
              <a:cs typeface="Fira Code" pitchFamily="1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87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looks like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94F39-F228-27D3-7558-48E5D86F19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20" t="18537" r="5827" b="13504"/>
          <a:stretch/>
        </p:blipFill>
        <p:spPr>
          <a:xfrm>
            <a:off x="556103" y="1387420"/>
            <a:ext cx="6630510" cy="53340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FA386C-6485-634C-B261-4C2C0146BC7A}"/>
              </a:ext>
            </a:extLst>
          </p:cNvPr>
          <p:cNvSpPr/>
          <p:nvPr/>
        </p:nvSpPr>
        <p:spPr>
          <a:xfrm>
            <a:off x="732314" y="1594285"/>
            <a:ext cx="6141829" cy="4860960"/>
          </a:xfrm>
          <a:prstGeom prst="rect">
            <a:avLst/>
          </a:prstGeom>
          <a:noFill/>
          <a:ln w="5715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A95625-CAFA-DEB0-7651-F64819A3BD3E}"/>
              </a:ext>
            </a:extLst>
          </p:cNvPr>
          <p:cNvSpPr txBox="1"/>
          <p:nvPr/>
        </p:nvSpPr>
        <p:spPr>
          <a:xfrm>
            <a:off x="7186613" y="1819884"/>
            <a:ext cx="309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EB6E40"/>
                </a:solidFill>
                <a:latin typeface="Esteban" panose="02000000000000000000" pitchFamily="2" charset="0"/>
              </a:rPr>
              <a:t>Environment</a:t>
            </a:r>
            <a:endParaRPr lang="en-GB" sz="2800" dirty="0">
              <a:solidFill>
                <a:srgbClr val="EB6E40"/>
              </a:solidFill>
              <a:latin typeface="Esteban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3BEEE3-FE2F-946E-0CC5-C1FFD323C0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4" t="8611" r="82437" b="61170"/>
          <a:stretch/>
        </p:blipFill>
        <p:spPr>
          <a:xfrm>
            <a:off x="838200" y="1964229"/>
            <a:ext cx="2276475" cy="2233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A95E8-94C7-A9DC-5BE0-A4BEEF1134E1}"/>
              </a:ext>
            </a:extLst>
          </p:cNvPr>
          <p:cNvSpPr txBox="1"/>
          <p:nvPr/>
        </p:nvSpPr>
        <p:spPr>
          <a:xfrm>
            <a:off x="3473690" y="4474371"/>
            <a:ext cx="719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dplyr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Este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7FDCA-6A7E-3891-6FFA-B11AC9396AE4}"/>
              </a:ext>
            </a:extLst>
          </p:cNvPr>
          <p:cNvSpPr txBox="1"/>
          <p:nvPr/>
        </p:nvSpPr>
        <p:spPr>
          <a:xfrm>
            <a:off x="3330815" y="4966061"/>
            <a:ext cx="1022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lubridate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Esteban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D6BD1-0027-386E-ACCC-B80F86525FFC}"/>
              </a:ext>
            </a:extLst>
          </p:cNvPr>
          <p:cNvSpPr txBox="1"/>
          <p:nvPr/>
        </p:nvSpPr>
        <p:spPr>
          <a:xfrm>
            <a:off x="3311765" y="5442311"/>
            <a:ext cx="1022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glue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Esteban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B2290-F173-182A-7845-C14A2F3D98F1}"/>
              </a:ext>
            </a:extLst>
          </p:cNvPr>
          <p:cNvSpPr txBox="1"/>
          <p:nvPr/>
        </p:nvSpPr>
        <p:spPr>
          <a:xfrm>
            <a:off x="3311765" y="5910399"/>
            <a:ext cx="1022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tidyr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Esteban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54AD7-BBC2-82C2-C051-C5DBD26096DE}"/>
              </a:ext>
            </a:extLst>
          </p:cNvPr>
          <p:cNvSpPr txBox="1"/>
          <p:nvPr/>
        </p:nvSpPr>
        <p:spPr>
          <a:xfrm>
            <a:off x="4636850" y="4474371"/>
            <a:ext cx="860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dbplyr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Esteban" panose="02000000000000000000" pitchFamily="2" charset="0"/>
            </a:endParaRPr>
          </a:p>
        </p:txBody>
      </p:sp>
      <p:pic>
        <p:nvPicPr>
          <p:cNvPr id="25" name="Picture 24" descr="A graph of a graph&#10;&#10;Description automatically generated">
            <a:extLst>
              <a:ext uri="{FF2B5EF4-FFF2-40B4-BE49-F238E27FC236}">
                <a16:creationId xmlns:a16="http://schemas.microsoft.com/office/drawing/2014/main" id="{EC19F338-9702-446D-BC0F-63EC6AF80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07"/>
          <a:stretch/>
        </p:blipFill>
        <p:spPr>
          <a:xfrm>
            <a:off x="4549300" y="2069004"/>
            <a:ext cx="2054344" cy="22331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98BBBA-1E1B-0790-E184-2AF934C06C8E}"/>
              </a:ext>
            </a:extLst>
          </p:cNvPr>
          <p:cNvSpPr txBox="1"/>
          <p:nvPr/>
        </p:nvSpPr>
        <p:spPr>
          <a:xfrm>
            <a:off x="4352925" y="495667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data.table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Esteban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E45EE-27CF-85B5-9E64-C23A6A5EB54D}"/>
              </a:ext>
            </a:extLst>
          </p:cNvPr>
          <p:cNvSpPr txBox="1"/>
          <p:nvPr/>
        </p:nvSpPr>
        <p:spPr>
          <a:xfrm>
            <a:off x="4362092" y="5433114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nnet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Esteban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06FC70-7E7D-F337-F7A5-51BD1D3A08A2}"/>
              </a:ext>
            </a:extLst>
          </p:cNvPr>
          <p:cNvSpPr txBox="1"/>
          <p:nvPr/>
        </p:nvSpPr>
        <p:spPr>
          <a:xfrm>
            <a:off x="4362092" y="5899839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ggplot2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Esteban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2D0712-4486-976D-A4F6-FF56EF67FDEE}"/>
              </a:ext>
            </a:extLst>
          </p:cNvPr>
          <p:cNvSpPr txBox="1"/>
          <p:nvPr/>
        </p:nvSpPr>
        <p:spPr>
          <a:xfrm>
            <a:off x="790575" y="4470896"/>
            <a:ext cx="232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My_function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(a, b)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Esteban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6F85E-7C04-DA59-5EED-EF1D601B142D}"/>
              </a:ext>
            </a:extLst>
          </p:cNvPr>
          <p:cNvSpPr txBox="1"/>
          <p:nvPr/>
        </p:nvSpPr>
        <p:spPr>
          <a:xfrm>
            <a:off x="838200" y="4937621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create_data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(file, …)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Esteban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F1E22C-CA77-6E19-DCB3-118637A3765E}"/>
              </a:ext>
            </a:extLst>
          </p:cNvPr>
          <p:cNvSpPr txBox="1"/>
          <p:nvPr/>
        </p:nvSpPr>
        <p:spPr>
          <a:xfrm>
            <a:off x="3311765" y="1804988"/>
            <a:ext cx="1022110" cy="369332"/>
          </a:xfrm>
          <a:prstGeom prst="rect">
            <a:avLst/>
          </a:prstGeom>
          <a:solidFill>
            <a:srgbClr val="FDFBF9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13.4532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BF69DA-BAF2-6D45-C1D7-779A89311095}"/>
              </a:ext>
            </a:extLst>
          </p:cNvPr>
          <p:cNvSpPr txBox="1"/>
          <p:nvPr/>
        </p:nvSpPr>
        <p:spPr>
          <a:xfrm>
            <a:off x="3290886" y="2471044"/>
            <a:ext cx="1022110" cy="369332"/>
          </a:xfrm>
          <a:prstGeom prst="rect">
            <a:avLst/>
          </a:prstGeom>
          <a:solidFill>
            <a:srgbClr val="FDFB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“stuff”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0EA4B7-FA5D-BBD3-EC0C-47245BA82B1D}"/>
              </a:ext>
            </a:extLst>
          </p:cNvPr>
          <p:cNvSpPr txBox="1"/>
          <p:nvPr/>
        </p:nvSpPr>
        <p:spPr>
          <a:xfrm>
            <a:off x="950284" y="5665528"/>
            <a:ext cx="1989645" cy="646331"/>
          </a:xfrm>
          <a:prstGeom prst="rect">
            <a:avLst/>
          </a:prstGeom>
          <a:solidFill>
            <a:srgbClr val="FDFB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c(“abel31”, 34, “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16C61D-407B-B057-4D61-3DA239A09116}"/>
              </a:ext>
            </a:extLst>
          </p:cNvPr>
          <p:cNvSpPr txBox="1"/>
          <p:nvPr/>
        </p:nvSpPr>
        <p:spPr>
          <a:xfrm>
            <a:off x="957802" y="5376053"/>
            <a:ext cx="198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AD2692-64BE-9F1F-C116-625F8809BDF8}"/>
              </a:ext>
            </a:extLst>
          </p:cNvPr>
          <p:cNvSpPr txBox="1"/>
          <p:nvPr/>
        </p:nvSpPr>
        <p:spPr>
          <a:xfrm>
            <a:off x="981614" y="1660709"/>
            <a:ext cx="198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df1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DFC968-5EF6-D265-EDCF-2258CF7CD72E}"/>
              </a:ext>
            </a:extLst>
          </p:cNvPr>
          <p:cNvSpPr txBox="1"/>
          <p:nvPr/>
        </p:nvSpPr>
        <p:spPr>
          <a:xfrm>
            <a:off x="2807118" y="1545975"/>
            <a:ext cx="198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4B6C59-5F39-DF62-63CD-0D8F98BD8D89}"/>
              </a:ext>
            </a:extLst>
          </p:cNvPr>
          <p:cNvSpPr txBox="1"/>
          <p:nvPr/>
        </p:nvSpPr>
        <p:spPr>
          <a:xfrm>
            <a:off x="2835693" y="2182123"/>
            <a:ext cx="198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string1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0BB6DF-86C0-1F33-6CD0-572A70938D89}"/>
              </a:ext>
            </a:extLst>
          </p:cNvPr>
          <p:cNvSpPr txBox="1"/>
          <p:nvPr/>
        </p:nvSpPr>
        <p:spPr>
          <a:xfrm>
            <a:off x="4588313" y="1756627"/>
            <a:ext cx="198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res_graph1</a:t>
            </a:r>
          </a:p>
        </p:txBody>
      </p:sp>
    </p:spTree>
    <p:extLst>
      <p:ext uri="{BB962C8B-B14F-4D97-AF65-F5344CB8AC3E}">
        <p14:creationId xmlns:p14="http://schemas.microsoft.com/office/powerpoint/2010/main" val="3731155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rgbClr val="7F7DB0"/>
                </a:solidFill>
              </a:rPr>
              <a:t>Importing</a:t>
            </a:r>
            <a:r>
              <a:rPr lang="fr-FR" dirty="0">
                <a:solidFill>
                  <a:srgbClr val="7F7DB0"/>
                </a:solidFill>
              </a:rPr>
              <a:t> data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8F86F72-B038-B6BA-0A81-D63A55FE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/>
          </a:bodyPr>
          <a:lstStyle/>
          <a:p>
            <a:r>
              <a:rPr lang="en-US" dirty="0"/>
              <a:t>On your computer, data is usually stored in some kind of </a:t>
            </a:r>
            <a:r>
              <a:rPr lang="en-US" dirty="0">
                <a:solidFill>
                  <a:srgbClr val="7F7DB0"/>
                </a:solidFill>
              </a:rPr>
              <a:t>format: </a:t>
            </a:r>
            <a:r>
              <a:rPr lang="en-US" dirty="0"/>
              <a:t>csv (comma-separated values), xlsx (Excel), sas7bdat (SAS file), .sav (SPSS file), .</a:t>
            </a:r>
            <a:r>
              <a:rPr lang="en-US" dirty="0" err="1"/>
              <a:t>dat</a:t>
            </a:r>
            <a:r>
              <a:rPr lang="en-US" dirty="0"/>
              <a:t> (Stata), .</a:t>
            </a:r>
            <a:r>
              <a:rPr lang="en-US" dirty="0" err="1"/>
              <a:t>rds</a:t>
            </a:r>
            <a:r>
              <a:rPr lang="en-US" dirty="0"/>
              <a:t> (R file format)</a:t>
            </a:r>
          </a:p>
          <a:p>
            <a:r>
              <a:rPr lang="en-US" dirty="0"/>
              <a:t>You must import it in R, but the function will change depending on the format:</a:t>
            </a:r>
          </a:p>
          <a:p>
            <a:pPr lvl="1"/>
            <a:r>
              <a:rPr lang="en-US" dirty="0"/>
              <a:t>CSV (most common): use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read_csv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US" dirty="0">
                <a:cs typeface="Fira Code" pitchFamily="1" charset="0"/>
              </a:rPr>
              <a:t> from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readr</a:t>
            </a:r>
            <a:r>
              <a:rPr lang="en-US" dirty="0">
                <a:cs typeface="Fira Code" pitchFamily="1" charset="0"/>
              </a:rPr>
              <a:t> package</a:t>
            </a:r>
          </a:p>
          <a:p>
            <a:pPr lvl="1"/>
            <a:r>
              <a:rPr lang="en-US" dirty="0">
                <a:cs typeface="Fira Code" pitchFamily="1" charset="0"/>
              </a:rPr>
              <a:t>Data files exported from statistical </a:t>
            </a:r>
            <a:r>
              <a:rPr lang="en-US" dirty="0" err="1">
                <a:cs typeface="Fira Code" pitchFamily="1" charset="0"/>
              </a:rPr>
              <a:t>softwares</a:t>
            </a:r>
            <a:r>
              <a:rPr lang="en-US" dirty="0">
                <a:cs typeface="Fira Code" pitchFamily="1" charset="0"/>
              </a:rPr>
              <a:t>: check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haven</a:t>
            </a:r>
            <a:r>
              <a:rPr lang="en-US" dirty="0">
                <a:cs typeface="Fira Code" pitchFamily="1" charset="0"/>
              </a:rPr>
              <a:t> package</a:t>
            </a:r>
          </a:p>
          <a:p>
            <a:pPr lvl="1"/>
            <a:r>
              <a:rPr lang="en-US" dirty="0">
                <a:cs typeface="Fira Code" pitchFamily="1" charset="0"/>
              </a:rPr>
              <a:t>Excel: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read_xlsx</a:t>
            </a:r>
            <a:r>
              <a:rPr lang="en-US" dirty="0">
                <a:cs typeface="Fira Code" pitchFamily="1" charset="0"/>
              </a:rPr>
              <a:t> from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readxl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US" dirty="0">
              <a:solidFill>
                <a:srgbClr val="7F7DB0"/>
              </a:solidFill>
            </a:endParaRPr>
          </a:p>
          <a:p>
            <a:r>
              <a:rPr lang="en-US" dirty="0"/>
              <a:t>Example: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&lt;-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read_csv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(“data/dataset.csv”)</a:t>
            </a:r>
            <a:endParaRPr lang="en-US" dirty="0"/>
          </a:p>
          <a:p>
            <a:pPr lvl="1"/>
            <a:r>
              <a:rPr lang="en-US" dirty="0"/>
              <a:t>Here, the content of the file dataset.csv is read and then stored in the object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65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Data manipulation </a:t>
            </a:r>
            <a:r>
              <a:rPr lang="fr-FR" dirty="0" err="1">
                <a:solidFill>
                  <a:srgbClr val="7F7DB0"/>
                </a:solidFill>
              </a:rPr>
              <a:t>paradigms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8F86F72-B038-B6BA-0A81-D63A55FE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/>
          </a:bodyPr>
          <a:lstStyle/>
          <a:p>
            <a:r>
              <a:rPr lang="en-US" dirty="0"/>
              <a:t>In today’s (2024) R ecosystem, you have </a:t>
            </a:r>
            <a:r>
              <a:rPr lang="en-US" dirty="0">
                <a:solidFill>
                  <a:srgbClr val="1891C3"/>
                </a:solidFill>
              </a:rPr>
              <a:t>multiple families of packages and tools to manipulate data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cs typeface="Fira Code" pitchFamily="1" charset="0"/>
              </a:rPr>
              <a:t>“Base R” (R built-in functions for data manipulation): </a:t>
            </a:r>
            <a:r>
              <a:rPr lang="en-US" dirty="0">
                <a:solidFill>
                  <a:srgbClr val="EB6E40"/>
                </a:solidFill>
                <a:cs typeface="Fira Code" pitchFamily="1" charset="0"/>
              </a:rPr>
              <a:t>don’t</a:t>
            </a:r>
            <a:r>
              <a:rPr lang="en-US" dirty="0">
                <a:cs typeface="Fira Code" pitchFamily="1" charset="0"/>
              </a:rPr>
              <a:t>. Courses that teach this are a waste of time (in my opinion).</a:t>
            </a:r>
          </a:p>
          <a:p>
            <a:pPr lvl="1"/>
            <a:r>
              <a:rPr lang="en-US" dirty="0">
                <a:cs typeface="Fira Code" pitchFamily="1" charset="0"/>
              </a:rPr>
              <a:t>The </a:t>
            </a:r>
            <a:r>
              <a:rPr lang="en-US" dirty="0">
                <a:cs typeface="Fira Code" pitchFamily="1" charset="0"/>
                <a:hlinkClick r:id="rId3"/>
              </a:rPr>
              <a:t>Tidyverse</a:t>
            </a:r>
            <a:r>
              <a:rPr lang="en-US" dirty="0">
                <a:cs typeface="Fira Code" pitchFamily="1" charset="0"/>
              </a:rPr>
              <a:t>: what is currently mainly used by R practitioners. Reasonably fast and very easy to understand. This includes packages like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dplyr</a:t>
            </a:r>
            <a:r>
              <a:rPr lang="en-US" dirty="0">
                <a:cs typeface="Fira Code" pitchFamily="1" charset="0"/>
              </a:rPr>
              <a:t>,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ggplot2</a:t>
            </a:r>
            <a:r>
              <a:rPr lang="en-US" dirty="0">
                <a:cs typeface="Fira Code" pitchFamily="1" charset="0"/>
              </a:rPr>
              <a:t>,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purrr</a:t>
            </a:r>
            <a:r>
              <a:rPr lang="en-US" dirty="0">
                <a:cs typeface="Fira Code" pitchFamily="1" charset="0"/>
              </a:rPr>
              <a:t>… That’s what we will use.</a:t>
            </a:r>
          </a:p>
          <a:p>
            <a:pPr lvl="1"/>
            <a:r>
              <a:rPr lang="en-US" dirty="0" err="1">
                <a:cs typeface="Fira Code" pitchFamily="1" charset="0"/>
              </a:rPr>
              <a:t>Data.table</a:t>
            </a:r>
            <a:r>
              <a:rPr lang="en-US" dirty="0">
                <a:cs typeface="Fira Code" pitchFamily="1" charset="0"/>
              </a:rPr>
              <a:t>: </a:t>
            </a:r>
            <a:r>
              <a:rPr lang="en-US" dirty="0">
                <a:solidFill>
                  <a:srgbClr val="1891C3"/>
                </a:solidFill>
                <a:cs typeface="Fira Code" pitchFamily="1" charset="0"/>
              </a:rPr>
              <a:t>Blazing fast </a:t>
            </a:r>
            <a:r>
              <a:rPr lang="en-US" dirty="0">
                <a:cs typeface="Fira Code" pitchFamily="1" charset="0"/>
              </a:rPr>
              <a:t>and </a:t>
            </a:r>
            <a:r>
              <a:rPr lang="en-US" dirty="0">
                <a:solidFill>
                  <a:srgbClr val="1891C3"/>
                </a:solidFill>
                <a:cs typeface="Fira Code" pitchFamily="1" charset="0"/>
              </a:rPr>
              <a:t>very memory efficient</a:t>
            </a:r>
            <a:r>
              <a:rPr lang="en-US" dirty="0">
                <a:cs typeface="Fira Code" pitchFamily="1" charset="0"/>
              </a:rPr>
              <a:t>, but for more experienced R users. We will see this in a few weeks.</a:t>
            </a:r>
          </a:p>
          <a:p>
            <a:r>
              <a:rPr lang="en-US" dirty="0">
                <a:cs typeface="Fira Code" pitchFamily="1" charset="0"/>
              </a:rPr>
              <a:t>There are a few (specialized) others, like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arrow</a:t>
            </a:r>
            <a:r>
              <a:rPr lang="en-US" dirty="0">
                <a:cs typeface="Fira Code" pitchFamily="1" charset="0"/>
              </a:rPr>
              <a:t>,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sparklyr</a:t>
            </a:r>
            <a:r>
              <a:rPr lang="en-US" dirty="0">
                <a:cs typeface="Fira Code" pitchFamily="1" charset="0"/>
              </a:rPr>
              <a:t>,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dbplyr</a:t>
            </a:r>
            <a:r>
              <a:rPr lang="en-US" dirty="0">
                <a:cs typeface="Fira Code" pitchFamily="1" charset="0"/>
              </a:rPr>
              <a:t> that allow to interact with specific database management systems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US" dirty="0">
              <a:solidFill>
                <a:srgbClr val="7F7DB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228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rgbClr val="7F7DB0"/>
                </a:solidFill>
              </a:rPr>
              <a:t>Selecting</a:t>
            </a:r>
            <a:r>
              <a:rPr lang="fr-FR" dirty="0">
                <a:solidFill>
                  <a:srgbClr val="7F7DB0"/>
                </a:solidFill>
              </a:rPr>
              <a:t> variables, </a:t>
            </a:r>
            <a:r>
              <a:rPr lang="fr-FR" dirty="0" err="1">
                <a:solidFill>
                  <a:srgbClr val="7F7DB0"/>
                </a:solidFill>
              </a:rPr>
              <a:t>filtering</a:t>
            </a:r>
            <a:r>
              <a:rPr lang="fr-FR" dirty="0">
                <a:solidFill>
                  <a:srgbClr val="7F7DB0"/>
                </a:solidFill>
              </a:rPr>
              <a:t> data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8F86F72-B038-B6BA-0A81-D63A55FE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/>
          </a:bodyPr>
          <a:lstStyle/>
          <a:p>
            <a:r>
              <a:rPr lang="en-US" dirty="0"/>
              <a:t>Select: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select(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age, gender, income)</a:t>
            </a:r>
          </a:p>
          <a:p>
            <a:pPr lvl="1"/>
            <a:r>
              <a:rPr lang="en-US" dirty="0"/>
              <a:t>This keeps columns age, gender and income in the object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dirty="0">
                <a:cs typeface="Fira Code" panose="020B0809050000020004" pitchFamily="49" charset="0"/>
              </a:rPr>
              <a:t>Filter: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income &gt;= 30000)</a:t>
            </a:r>
          </a:p>
          <a:p>
            <a:pPr lvl="1"/>
            <a:r>
              <a:rPr lang="en-US" dirty="0">
                <a:cs typeface="Fira Code" panose="020B0809050000020004" pitchFamily="49" charset="0"/>
              </a:rPr>
              <a:t>This keeps observations with income over or equal to 30,000 in the object </a:t>
            </a:r>
            <a:r>
              <a:rPr lang="en-US" dirty="0" err="1">
                <a:cs typeface="Fira Code" panose="020B0809050000020004" pitchFamily="49" charset="0"/>
              </a:rPr>
              <a:t>df</a:t>
            </a:r>
            <a:endParaRPr lang="en-US" dirty="0">
              <a:cs typeface="Fira Code" panose="020B08090500000200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60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rgbClr val="7F7DB0"/>
                </a:solidFill>
              </a:rPr>
              <a:t>Piping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8F86F72-B038-B6BA-0A81-D63A55FE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/>
          </a:bodyPr>
          <a:lstStyle/>
          <a:p>
            <a:r>
              <a:rPr lang="en-US" dirty="0"/>
              <a:t>Pipe operator : </a:t>
            </a:r>
            <a:r>
              <a:rPr lang="en-US" dirty="0">
                <a:solidFill>
                  <a:srgbClr val="1891C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%&gt;%</a:t>
            </a:r>
            <a:r>
              <a:rPr lang="en-US" dirty="0">
                <a:solidFill>
                  <a:srgbClr val="1891C3"/>
                </a:solidFill>
              </a:rPr>
              <a:t> </a:t>
            </a:r>
          </a:p>
          <a:p>
            <a:pPr lvl="1"/>
            <a:r>
              <a:rPr lang="en-US" dirty="0"/>
              <a:t>RStudio shortcut: Ctrl + Shift + M for Windows, or </a:t>
            </a:r>
            <a:r>
              <a:rPr lang="en-US" dirty="0" err="1"/>
              <a:t>Cmd</a:t>
            </a:r>
            <a:r>
              <a:rPr lang="en-US" dirty="0"/>
              <a:t> + Shift + M for Mac</a:t>
            </a:r>
          </a:p>
          <a:p>
            <a:pPr lvl="1"/>
            <a:r>
              <a:rPr lang="en-US" dirty="0"/>
              <a:t>This come from the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magrittr</a:t>
            </a:r>
            <a:r>
              <a:rPr lang="en-US" dirty="0">
                <a:cs typeface="Fira Code" panose="020B0809050000020004" pitchFamily="49" charset="0"/>
              </a:rPr>
              <a:t> package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r>
              <a:rPr lang="en-US" dirty="0"/>
              <a:t>FYI, since 2021, R has implemented its native pipe: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|&gt;</a:t>
            </a:r>
          </a:p>
          <a:p>
            <a:r>
              <a:rPr lang="en-US" dirty="0">
                <a:cs typeface="Fira Code" panose="020B0809050000020004" pitchFamily="49" charset="0"/>
              </a:rPr>
              <a:t>Extremely useful for </a:t>
            </a:r>
            <a:r>
              <a:rPr lang="en-US" dirty="0">
                <a:solidFill>
                  <a:srgbClr val="1891C3"/>
                </a:solidFill>
                <a:cs typeface="Fira Code" panose="020B0809050000020004" pitchFamily="49" charset="0"/>
              </a:rPr>
              <a:t>chaining functions</a:t>
            </a:r>
          </a:p>
          <a:p>
            <a:r>
              <a:rPr lang="en-US" dirty="0">
                <a:cs typeface="Fira Code" panose="020B0809050000020004" pitchFamily="49" charset="0"/>
              </a:rPr>
              <a:t>E.g.: </a:t>
            </a:r>
          </a:p>
          <a:p>
            <a:pPr marL="457200" lvl="1" indent="0">
              <a:buNone/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select(age, income) %&gt;%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filter(income &gt; 15000)</a:t>
            </a:r>
          </a:p>
          <a:p>
            <a:pPr marL="0" indent="0">
              <a:buNone/>
            </a:pPr>
            <a:r>
              <a:rPr lang="en-US" dirty="0">
                <a:cs typeface="Fira Code" panose="020B0809050000020004" pitchFamily="49" charset="0"/>
              </a:rPr>
              <a:t>In human language: take object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US" dirty="0">
                <a:cs typeface="Fira Code" panose="020B0809050000020004" pitchFamily="49" charset="0"/>
              </a:rPr>
              <a:t>, AND THEN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%&gt;%</a:t>
            </a:r>
            <a:r>
              <a:rPr lang="en-US" dirty="0">
                <a:cs typeface="Fira Code" panose="020B0809050000020004" pitchFamily="49" charset="0"/>
              </a:rPr>
              <a:t>) select columns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age</a:t>
            </a:r>
            <a:r>
              <a:rPr lang="en-US" dirty="0">
                <a:cs typeface="Fira Code" panose="020B0809050000020004" pitchFamily="49" charset="0"/>
              </a:rPr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income</a:t>
            </a:r>
            <a:r>
              <a:rPr lang="en-US" dirty="0">
                <a:cs typeface="Fira Code" panose="020B0809050000020004" pitchFamily="49" charset="0"/>
              </a:rPr>
              <a:t>, AND THEN keep observations with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income</a:t>
            </a:r>
            <a:r>
              <a:rPr lang="en-US" dirty="0">
                <a:cs typeface="Fira Code" panose="020B0809050000020004" pitchFamily="49" charset="0"/>
              </a:rPr>
              <a:t> over 15,000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20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rgbClr val="7F7DB0"/>
                </a:solidFill>
              </a:rPr>
              <a:t>Modifying</a:t>
            </a:r>
            <a:r>
              <a:rPr lang="fr-FR" dirty="0">
                <a:solidFill>
                  <a:srgbClr val="7F7DB0"/>
                </a:solidFill>
              </a:rPr>
              <a:t> </a:t>
            </a:r>
            <a:r>
              <a:rPr lang="fr-FR" dirty="0" err="1">
                <a:solidFill>
                  <a:srgbClr val="7F7DB0"/>
                </a:solidFill>
              </a:rPr>
              <a:t>columns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8F86F72-B038-B6BA-0A81-D63A55FE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mutate()</a:t>
            </a:r>
            <a:r>
              <a:rPr lang="en-US" dirty="0"/>
              <a:t> to modify or add new variables:</a:t>
            </a:r>
          </a:p>
          <a:p>
            <a:pPr marL="0" indent="0">
              <a:buNone/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</a:t>
            </a:r>
          </a:p>
          <a:p>
            <a:pPr marL="0" indent="0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mutate</a:t>
            </a:r>
            <a:r>
              <a:rPr lang="en-US" dirty="0">
                <a:solidFill>
                  <a:srgbClr val="1891C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</a:p>
          <a:p>
            <a:pPr marL="0" indent="0" defTabSz="3856038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date_bought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as_date</a:t>
            </a:r>
            <a:r>
              <a:rPr lang="en-US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date_bought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format = 	“%m/%d/%Y</a:t>
            </a:r>
            <a:r>
              <a:rPr lang="en-US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</a:t>
            </a:r>
          </a:p>
          <a:p>
            <a:pPr marL="0" indent="0" defTabSz="3856038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age_sq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age^2,</a:t>
            </a:r>
          </a:p>
          <a:p>
            <a:pPr marL="0" indent="0" defTabSz="3856038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major =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case_when</a:t>
            </a:r>
            <a:r>
              <a:rPr lang="en-US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</a:p>
          <a:p>
            <a:pPr marL="0" indent="0" defTabSz="3856038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   age &gt;= 18 ~ “Major”,</a:t>
            </a:r>
          </a:p>
          <a:p>
            <a:pPr marL="0" indent="0" defTabSz="3856038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   age &lt; 18 ~ “Minor”</a:t>
            </a:r>
          </a:p>
          <a:p>
            <a:pPr marL="0" indent="0" defTabSz="3856038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lang="en-US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as_factor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  <a:p>
            <a:pPr marL="0" indent="0" defTabSz="3856038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dirty="0">
                <a:solidFill>
                  <a:srgbClr val="1891C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75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Group by and </a:t>
            </a:r>
            <a:r>
              <a:rPr lang="fr-FR" dirty="0" err="1">
                <a:solidFill>
                  <a:srgbClr val="7F7DB0"/>
                </a:solidFill>
              </a:rPr>
              <a:t>summarise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18</a:t>
            </a:fld>
            <a:endParaRPr lang="fr-FR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E36C0E7-08A3-020C-EAAD-30EA5ECC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/>
          </a:bodyPr>
          <a:lstStyle/>
          <a:p>
            <a:r>
              <a:rPr lang="en-US" dirty="0"/>
              <a:t>To compute statistics by group, use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US" dirty="0">
                <a:cs typeface="Fira Code" panose="020B0809050000020004" pitchFamily="49" charset="0"/>
              </a:rPr>
              <a:t> and then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summarise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  <a:p>
            <a:r>
              <a:rPr lang="en-US" dirty="0">
                <a:cs typeface="Fira Code" panose="020B0809050000020004" pitchFamily="49" charset="0"/>
              </a:rPr>
              <a:t>Let’s say you want to know the average income of workers according to their industry:</a:t>
            </a:r>
          </a:p>
          <a:p>
            <a:pPr marL="0" indent="0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</a:t>
            </a:r>
          </a:p>
          <a:p>
            <a:pPr marL="0" indent="0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(industry) %&gt;%</a:t>
            </a:r>
          </a:p>
          <a:p>
            <a:pPr marL="0" indent="0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summarise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 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mean_income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mean(income)</a:t>
            </a:r>
          </a:p>
          <a:p>
            <a:pPr marL="0" indent="0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)</a:t>
            </a:r>
          </a:p>
        </p:txBody>
      </p:sp>
    </p:spTree>
    <p:extLst>
      <p:ext uri="{BB962C8B-B14F-4D97-AF65-F5344CB8AC3E}">
        <p14:creationId xmlns:p14="http://schemas.microsoft.com/office/powerpoint/2010/main" val="206527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black background&#10;&#10;Description automatically generated">
            <a:extLst>
              <a:ext uri="{FF2B5EF4-FFF2-40B4-BE49-F238E27FC236}">
                <a16:creationId xmlns:a16="http://schemas.microsoft.com/office/drawing/2014/main" id="{C7AB9FB0-14E1-BB69-B7B0-547B9BBD8B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JOINS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26C17-B4FA-642B-3AA4-A4388076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1891C3"/>
                </a:solidFill>
              </a:rPr>
              <a:t>Very important </a:t>
            </a:r>
            <a:r>
              <a:rPr lang="en-US" dirty="0"/>
              <a:t>to know</a:t>
            </a:r>
          </a:p>
          <a:p>
            <a:r>
              <a:rPr lang="en-US" dirty="0"/>
              <a:t>Basically asked in virtually every data science interview</a:t>
            </a:r>
          </a:p>
          <a:p>
            <a:pPr lvl="1"/>
            <a:r>
              <a:rPr lang="en-US" dirty="0"/>
              <a:t>If I interview you, you can be sure I will ask you: what is a join, different type of joins</a:t>
            </a:r>
          </a:p>
          <a:p>
            <a:r>
              <a:rPr lang="en-US" dirty="0"/>
              <a:t>Used to join tabular data together: 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A9B0EB-C4F6-3347-7D33-22B2E47DB45B}"/>
              </a:ext>
            </a:extLst>
          </p:cNvPr>
          <p:cNvSpPr/>
          <p:nvPr/>
        </p:nvSpPr>
        <p:spPr>
          <a:xfrm>
            <a:off x="1143342" y="49576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B6FC82-48E6-3DAB-BABD-C427FA3A4B84}"/>
              </a:ext>
            </a:extLst>
          </p:cNvPr>
          <p:cNvSpPr/>
          <p:nvPr/>
        </p:nvSpPr>
        <p:spPr>
          <a:xfrm>
            <a:off x="5272823" y="49576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AD41A-11EA-B9A0-2FFB-FF428013DD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49" t="29498" r="48883" b="48676"/>
          <a:stretch/>
        </p:blipFill>
        <p:spPr>
          <a:xfrm>
            <a:off x="2290958" y="4563430"/>
            <a:ext cx="2317315" cy="1496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4A6A-7287-A3FC-DBE7-3C7A6FB8F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BF9"/>
              </a:clrFrom>
              <a:clrTo>
                <a:srgbClr val="FDFBF9">
                  <a:alpha val="0"/>
                </a:srgbClr>
              </a:clrTo>
            </a:clrChange>
          </a:blip>
          <a:srcRect l="59741" t="29601" r="21191" b="48573"/>
          <a:stretch/>
        </p:blipFill>
        <p:spPr>
          <a:xfrm>
            <a:off x="6456584" y="4547773"/>
            <a:ext cx="2317315" cy="1496862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63ADE41-9FC6-6799-E23C-388EF29B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08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7BA1E-66D0-9E0F-B7E6-D9E64F86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978025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 (very) basics refresher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Joins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AdventureWorks</a:t>
            </a:r>
            <a:r>
              <a:rPr lang="en-US" dirty="0"/>
              <a:t> exercise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19DAF7-FC16-B80A-F190-F60ADDBE2D6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3C72D20-99B9-B80D-F08F-F7AAC94C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654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black background&#10;&#10;Description automatically generated">
            <a:extLst>
              <a:ext uri="{FF2B5EF4-FFF2-40B4-BE49-F238E27FC236}">
                <a16:creationId xmlns:a16="http://schemas.microsoft.com/office/drawing/2014/main" id="{C7AB9FB0-14E1-BB69-B7B0-547B9BBD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JOINS</a:t>
            </a:r>
            <a:endParaRPr lang="en-GB" dirty="0">
              <a:solidFill>
                <a:srgbClr val="7F7DB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0E59F4-9E47-C4B0-45B9-0C49864A7919}"/>
              </a:ext>
            </a:extLst>
          </p:cNvPr>
          <p:cNvGrpSpPr/>
          <p:nvPr/>
        </p:nvGrpSpPr>
        <p:grpSpPr>
          <a:xfrm>
            <a:off x="1111708" y="2798871"/>
            <a:ext cx="3324193" cy="708416"/>
            <a:chOff x="1042815" y="2773819"/>
            <a:chExt cx="3324193" cy="7084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74051E-E3D2-CB01-10AA-C5E686929D8B}"/>
                </a:ext>
              </a:extLst>
            </p:cNvPr>
            <p:cNvSpPr/>
            <p:nvPr/>
          </p:nvSpPr>
          <p:spPr>
            <a:xfrm>
              <a:off x="1042815" y="2773819"/>
              <a:ext cx="708416" cy="708416"/>
            </a:xfrm>
            <a:prstGeom prst="ellipse">
              <a:avLst/>
            </a:prstGeom>
            <a:solidFill>
              <a:srgbClr val="FDFB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</a:t>
              </a:r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173D81-C1C6-05EF-3C25-CEDCB20C8E35}"/>
                </a:ext>
              </a:extLst>
            </p:cNvPr>
            <p:cNvSpPr txBox="1"/>
            <p:nvPr/>
          </p:nvSpPr>
          <p:spPr>
            <a:xfrm>
              <a:off x="1899380" y="2943361"/>
              <a:ext cx="2467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91C3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Left</a:t>
              </a:r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table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0AC870-E3D9-423D-33A8-BF1EADE53519}"/>
              </a:ext>
            </a:extLst>
          </p:cNvPr>
          <p:cNvGrpSpPr/>
          <p:nvPr/>
        </p:nvGrpSpPr>
        <p:grpSpPr>
          <a:xfrm>
            <a:off x="1111708" y="3784252"/>
            <a:ext cx="3324193" cy="708416"/>
            <a:chOff x="1042815" y="3759200"/>
            <a:chExt cx="3324193" cy="70841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614342-7A7C-5978-4231-5172E4D491D9}"/>
                </a:ext>
              </a:extLst>
            </p:cNvPr>
            <p:cNvSpPr/>
            <p:nvPr/>
          </p:nvSpPr>
          <p:spPr>
            <a:xfrm>
              <a:off x="1042815" y="3759200"/>
              <a:ext cx="708416" cy="708416"/>
            </a:xfrm>
            <a:prstGeom prst="ellipse">
              <a:avLst/>
            </a:prstGeom>
            <a:solidFill>
              <a:srgbClr val="FDFB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B</a:t>
              </a:r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A09230-3474-CEEF-4EDF-1E38A339163D}"/>
                </a:ext>
              </a:extLst>
            </p:cNvPr>
            <p:cNvSpPr txBox="1"/>
            <p:nvPr/>
          </p:nvSpPr>
          <p:spPr>
            <a:xfrm>
              <a:off x="1899380" y="3928742"/>
              <a:ext cx="2467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1891C3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Right</a:t>
              </a:r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table</a:t>
              </a:r>
              <a:endParaRPr lang="en-GB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7A2E85DF-9ACE-D7B8-1676-45393EC60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367008" y="1380364"/>
            <a:ext cx="7745259" cy="547763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EE84C2-81E4-00A6-0688-5777A763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7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black background&#10;&#10;Description automatically generated">
            <a:extLst>
              <a:ext uri="{FF2B5EF4-FFF2-40B4-BE49-F238E27FC236}">
                <a16:creationId xmlns:a16="http://schemas.microsoft.com/office/drawing/2014/main" id="{C7AB9FB0-14E1-BB69-B7B0-547B9BBD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JOINS</a:t>
            </a:r>
            <a:endParaRPr lang="en-GB" dirty="0">
              <a:solidFill>
                <a:srgbClr val="7F7DB0"/>
              </a:solidFill>
            </a:endParaRPr>
          </a:p>
        </p:txBody>
      </p:sp>
      <p:pic>
        <p:nvPicPr>
          <p:cNvPr id="8" name="Picture 7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2363750-E06B-1315-B908-82C99755C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15983" r="60512" b="59290"/>
          <a:stretch/>
        </p:blipFill>
        <p:spPr>
          <a:xfrm>
            <a:off x="838200" y="1377950"/>
            <a:ext cx="1368443" cy="125095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37EB1D-A606-5AF2-4E13-B5DA276A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008" y="1819362"/>
            <a:ext cx="10515600" cy="58563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Most </a:t>
            </a:r>
            <a:r>
              <a:rPr lang="fr-FR" dirty="0" err="1"/>
              <a:t>common</a:t>
            </a:r>
            <a:r>
              <a:rPr lang="fr-FR" dirty="0"/>
              <a:t> type of </a:t>
            </a:r>
            <a:r>
              <a:rPr lang="fr-FR" dirty="0" err="1"/>
              <a:t>join</a:t>
            </a:r>
            <a:r>
              <a:rPr lang="fr-FR" dirty="0"/>
              <a:t>, </a:t>
            </a:r>
            <a:r>
              <a:rPr lang="fr-FR" dirty="0" err="1"/>
              <a:t>you’ll</a:t>
            </a:r>
            <a:r>
              <a:rPr lang="fr-FR" dirty="0"/>
              <a:t> do </a:t>
            </a:r>
            <a:r>
              <a:rPr lang="fr-FR" dirty="0" err="1"/>
              <a:t>that</a:t>
            </a:r>
            <a:r>
              <a:rPr lang="fr-FR" dirty="0"/>
              <a:t> a lot</a:t>
            </a:r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66358DB-E6DA-5143-D550-7200B3FECAC8}"/>
              </a:ext>
            </a:extLst>
          </p:cNvPr>
          <p:cNvSpPr/>
          <p:nvPr/>
        </p:nvSpPr>
        <p:spPr>
          <a:xfrm>
            <a:off x="1162392" y="34082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3620A41-7B1D-6CD9-3118-3AC367C4F842}"/>
              </a:ext>
            </a:extLst>
          </p:cNvPr>
          <p:cNvSpPr/>
          <p:nvPr/>
        </p:nvSpPr>
        <p:spPr>
          <a:xfrm>
            <a:off x="5291873" y="34082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6" name="Picture 25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01EF882-BDCB-A4EE-D443-32ADEA9CC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15983" r="60512" b="59290"/>
          <a:stretch/>
        </p:blipFill>
        <p:spPr>
          <a:xfrm>
            <a:off x="838200" y="5099050"/>
            <a:ext cx="1368443" cy="12509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1FF907-F372-86AD-6D24-5694C5A48A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49" t="29498" r="48883" b="48676"/>
          <a:stretch/>
        </p:blipFill>
        <p:spPr>
          <a:xfrm>
            <a:off x="2310008" y="3014030"/>
            <a:ext cx="2317315" cy="14968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5C381DF-38A8-0513-CA4C-A8151FFCF1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BF9"/>
              </a:clrFrom>
              <a:clrTo>
                <a:srgbClr val="FDFBF9">
                  <a:alpha val="0"/>
                </a:srgbClr>
              </a:clrTo>
            </a:clrChange>
          </a:blip>
          <a:srcRect l="59741" t="29601" r="21191" b="48573"/>
          <a:stretch/>
        </p:blipFill>
        <p:spPr>
          <a:xfrm>
            <a:off x="6475634" y="2998373"/>
            <a:ext cx="2317315" cy="14968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5E3B74-AF8B-05B8-4B5F-05BB8E8C6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5" t="70721" r="39394" b="7453"/>
          <a:stretch/>
        </p:blipFill>
        <p:spPr>
          <a:xfrm>
            <a:off x="2310007" y="5005580"/>
            <a:ext cx="3525643" cy="149686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0777FD-5907-BE4C-0E48-22F8A8CD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947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black background&#10;&#10;Description automatically generated">
            <a:extLst>
              <a:ext uri="{FF2B5EF4-FFF2-40B4-BE49-F238E27FC236}">
                <a16:creationId xmlns:a16="http://schemas.microsoft.com/office/drawing/2014/main" id="{C7AB9FB0-14E1-BB69-B7B0-547B9BBD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JOINS</a:t>
            </a:r>
            <a:endParaRPr lang="en-GB" dirty="0">
              <a:solidFill>
                <a:srgbClr val="7F7DB0"/>
              </a:solidFill>
            </a:endParaRPr>
          </a:p>
        </p:txBody>
      </p:sp>
      <p:pic>
        <p:nvPicPr>
          <p:cNvPr id="26" name="Picture 25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01EF882-BDCB-A4EE-D443-32ADEA9CC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15983" r="60512" b="59290"/>
          <a:stretch/>
        </p:blipFill>
        <p:spPr>
          <a:xfrm>
            <a:off x="838200" y="1833563"/>
            <a:ext cx="1368443" cy="125095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BF8E4DF-B753-37E5-E22B-23BF62240F57}"/>
              </a:ext>
            </a:extLst>
          </p:cNvPr>
          <p:cNvSpPr txBox="1">
            <a:spLocks/>
          </p:cNvSpPr>
          <p:nvPr/>
        </p:nvSpPr>
        <p:spPr>
          <a:xfrm>
            <a:off x="874124" y="3630613"/>
            <a:ext cx="10515600" cy="259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do a join, you need one or more </a:t>
            </a:r>
            <a:r>
              <a:rPr lang="en-US" dirty="0">
                <a:solidFill>
                  <a:srgbClr val="7F7DB0"/>
                </a:solidFill>
              </a:rPr>
              <a:t>common variables </a:t>
            </a:r>
            <a:r>
              <a:rPr lang="en-US" dirty="0"/>
              <a:t>in both tables (keys). Here: </a:t>
            </a:r>
            <a:r>
              <a:rPr lang="en-US" i="1" dirty="0"/>
              <a:t>Patient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Notice the </a:t>
            </a:r>
            <a:r>
              <a:rPr lang="en-US" dirty="0">
                <a:solidFill>
                  <a:srgbClr val="7F7DB0"/>
                </a:solidFill>
              </a:rPr>
              <a:t>missing value </a:t>
            </a:r>
            <a:r>
              <a:rPr lang="en-US" dirty="0"/>
              <a:t>for patient B; patient D is absent.</a:t>
            </a:r>
            <a:endParaRPr lang="en-US" dirty="0">
              <a:solidFill>
                <a:srgbClr val="7F7DB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7F7DB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A7864-814B-D64F-9697-C96C316DA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5" t="70721" r="39394" b="7453"/>
          <a:stretch/>
        </p:blipFill>
        <p:spPr>
          <a:xfrm>
            <a:off x="2424307" y="1710607"/>
            <a:ext cx="3525643" cy="149686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1070B1-DE55-39F4-C48B-8879101B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151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black background&#10;&#10;Description automatically generated">
            <a:extLst>
              <a:ext uri="{FF2B5EF4-FFF2-40B4-BE49-F238E27FC236}">
                <a16:creationId xmlns:a16="http://schemas.microsoft.com/office/drawing/2014/main" id="{C7AB9FB0-14E1-BB69-B7B0-547B9BBD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JOINS</a:t>
            </a:r>
            <a:endParaRPr lang="en-GB" dirty="0">
              <a:solidFill>
                <a:srgbClr val="7F7DB0"/>
              </a:solidFill>
            </a:endParaRPr>
          </a:p>
        </p:txBody>
      </p:sp>
      <p:pic>
        <p:nvPicPr>
          <p:cNvPr id="8" name="Picture 7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2363750-E06B-1315-B908-82C99755C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8" t="3477" r="42077" b="74116"/>
          <a:stretch/>
        </p:blipFill>
        <p:spPr>
          <a:xfrm>
            <a:off x="880904" y="1352812"/>
            <a:ext cx="1271392" cy="113360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37EB1D-A606-5AF2-4E13-B5DA276A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008" y="1819362"/>
            <a:ext cx="10515600" cy="585635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rows</a:t>
            </a:r>
            <a:r>
              <a:rPr lang="fr-FR" dirty="0"/>
              <a:t> in </a:t>
            </a:r>
            <a:r>
              <a:rPr lang="fr-FR" dirty="0" err="1"/>
              <a:t>both</a:t>
            </a:r>
            <a:r>
              <a:rPr lang="fr-FR" dirty="0"/>
              <a:t> tables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B2C838-D498-FB1E-DC88-4F2A6EFC648F}"/>
              </a:ext>
            </a:extLst>
          </p:cNvPr>
          <p:cNvSpPr/>
          <p:nvPr/>
        </p:nvSpPr>
        <p:spPr>
          <a:xfrm>
            <a:off x="1162392" y="34082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9F6E79-493C-2242-A076-C41D4271E948}"/>
              </a:ext>
            </a:extLst>
          </p:cNvPr>
          <p:cNvSpPr/>
          <p:nvPr/>
        </p:nvSpPr>
        <p:spPr>
          <a:xfrm>
            <a:off x="5291873" y="34082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6B5E6-9E84-C9DC-AF81-1DC3772C5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49" t="29498" r="48883" b="48676"/>
          <a:stretch/>
        </p:blipFill>
        <p:spPr>
          <a:xfrm>
            <a:off x="2310008" y="3014030"/>
            <a:ext cx="2317315" cy="149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5153A-A9FE-08AF-9E27-ACD3F9485B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BF9"/>
              </a:clrFrom>
              <a:clrTo>
                <a:srgbClr val="FDFBF9">
                  <a:alpha val="0"/>
                </a:srgbClr>
              </a:clrTo>
            </a:clrChange>
          </a:blip>
          <a:srcRect l="59741" t="29601" r="21191" b="48573"/>
          <a:stretch/>
        </p:blipFill>
        <p:spPr>
          <a:xfrm>
            <a:off x="6475634" y="2998373"/>
            <a:ext cx="2317315" cy="1496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C8118-20ED-547A-BB41-80C674A5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74" t="70741" r="39654" b="12778"/>
          <a:stretch/>
        </p:blipFill>
        <p:spPr>
          <a:xfrm>
            <a:off x="2310008" y="5219700"/>
            <a:ext cx="3448050" cy="1130300"/>
          </a:xfrm>
          <a:prstGeom prst="rect">
            <a:avLst/>
          </a:prstGeom>
        </p:spPr>
      </p:pic>
      <p:pic>
        <p:nvPicPr>
          <p:cNvPr id="10" name="Picture 9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BD374A2-3AC8-6372-D40E-F33D4B9B4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8" t="3477" r="42077" b="74116"/>
          <a:stretch/>
        </p:blipFill>
        <p:spPr>
          <a:xfrm>
            <a:off x="880904" y="5216395"/>
            <a:ext cx="1271392" cy="113360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208358-39BE-8C9C-8152-952916E8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14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black background&#10;&#10;Description automatically generated">
            <a:extLst>
              <a:ext uri="{FF2B5EF4-FFF2-40B4-BE49-F238E27FC236}">
                <a16:creationId xmlns:a16="http://schemas.microsoft.com/office/drawing/2014/main" id="{C7AB9FB0-14E1-BB69-B7B0-547B9BBD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JOINS</a:t>
            </a:r>
            <a:endParaRPr lang="en-GB" dirty="0">
              <a:solidFill>
                <a:srgbClr val="7F7DB0"/>
              </a:solidFill>
            </a:endParaRPr>
          </a:p>
        </p:txBody>
      </p:sp>
      <p:pic>
        <p:nvPicPr>
          <p:cNvPr id="8" name="Picture 7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2363750-E06B-1315-B908-82C99755C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7" t="70398" r="52648" b="7195"/>
          <a:stretch/>
        </p:blipFill>
        <p:spPr>
          <a:xfrm>
            <a:off x="880904" y="1352812"/>
            <a:ext cx="1271392" cy="113360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37EB1D-A606-5AF2-4E13-B5DA276A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008" y="1819362"/>
            <a:ext cx="10515600" cy="585635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Keep</a:t>
            </a:r>
            <a:r>
              <a:rPr lang="fr-FR" dirty="0"/>
              <a:t> all </a:t>
            </a:r>
            <a:r>
              <a:rPr lang="fr-FR" dirty="0" err="1"/>
              <a:t>rows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B2C838-D498-FB1E-DC88-4F2A6EFC648F}"/>
              </a:ext>
            </a:extLst>
          </p:cNvPr>
          <p:cNvSpPr/>
          <p:nvPr/>
        </p:nvSpPr>
        <p:spPr>
          <a:xfrm>
            <a:off x="1162392" y="34082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9F6E79-493C-2242-A076-C41D4271E948}"/>
              </a:ext>
            </a:extLst>
          </p:cNvPr>
          <p:cNvSpPr/>
          <p:nvPr/>
        </p:nvSpPr>
        <p:spPr>
          <a:xfrm>
            <a:off x="5291873" y="34082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6B5E6-9E84-C9DC-AF81-1DC3772C5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49" t="29498" r="48883" b="48676"/>
          <a:stretch/>
        </p:blipFill>
        <p:spPr>
          <a:xfrm>
            <a:off x="2310008" y="3014030"/>
            <a:ext cx="2317315" cy="149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5153A-A9FE-08AF-9E27-ACD3F9485B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BF9"/>
              </a:clrFrom>
              <a:clrTo>
                <a:srgbClr val="FDFBF9">
                  <a:alpha val="0"/>
                </a:srgbClr>
              </a:clrTo>
            </a:clrChange>
          </a:blip>
          <a:srcRect l="59741" t="29601" r="21191" b="48573"/>
          <a:stretch/>
        </p:blipFill>
        <p:spPr>
          <a:xfrm>
            <a:off x="6475634" y="2998373"/>
            <a:ext cx="2317315" cy="1496862"/>
          </a:xfrm>
          <a:prstGeom prst="rect">
            <a:avLst/>
          </a:prstGeom>
        </p:spPr>
      </p:pic>
      <p:pic>
        <p:nvPicPr>
          <p:cNvPr id="7" name="Picture 6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619DA57-FD62-AC25-9C20-FB671FAFAD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7" t="70398" r="52648" b="7195"/>
          <a:stretch/>
        </p:blipFill>
        <p:spPr>
          <a:xfrm>
            <a:off x="880904" y="5216395"/>
            <a:ext cx="1271392" cy="1133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A389D9-2B7F-5CE9-F76C-6829CF060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21" t="55185" r="39654" b="17777"/>
          <a:stretch/>
        </p:blipFill>
        <p:spPr>
          <a:xfrm>
            <a:off x="2310008" y="4856097"/>
            <a:ext cx="3454400" cy="1854200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406E20-114C-44F0-839D-856D6CEF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427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black background&#10;&#10;Description automatically generated">
            <a:extLst>
              <a:ext uri="{FF2B5EF4-FFF2-40B4-BE49-F238E27FC236}">
                <a16:creationId xmlns:a16="http://schemas.microsoft.com/office/drawing/2014/main" id="{C7AB9FB0-14E1-BB69-B7B0-547B9BBD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JOINS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37EB1D-A606-5AF2-4E13-B5DA276A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008" y="1819362"/>
            <a:ext cx="10515600" cy="585635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Discard</a:t>
            </a:r>
            <a:r>
              <a:rPr lang="fr-FR" dirty="0"/>
              <a:t>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rows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B2C838-D498-FB1E-DC88-4F2A6EFC648F}"/>
              </a:ext>
            </a:extLst>
          </p:cNvPr>
          <p:cNvSpPr/>
          <p:nvPr/>
        </p:nvSpPr>
        <p:spPr>
          <a:xfrm>
            <a:off x="1162392" y="34082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9F6E79-493C-2242-A076-C41D4271E948}"/>
              </a:ext>
            </a:extLst>
          </p:cNvPr>
          <p:cNvSpPr/>
          <p:nvPr/>
        </p:nvSpPr>
        <p:spPr>
          <a:xfrm>
            <a:off x="5291873" y="34082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6B5E6-9E84-C9DC-AF81-1DC3772C5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49" t="29498" r="48883" b="48676"/>
          <a:stretch/>
        </p:blipFill>
        <p:spPr>
          <a:xfrm>
            <a:off x="2310008" y="3014030"/>
            <a:ext cx="2317315" cy="149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5153A-A9FE-08AF-9E27-ACD3F9485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BF9"/>
              </a:clrFrom>
              <a:clrTo>
                <a:srgbClr val="FDFBF9">
                  <a:alpha val="0"/>
                </a:srgbClr>
              </a:clrTo>
            </a:clrChange>
          </a:blip>
          <a:srcRect l="59741" t="29601" r="21191" b="48573"/>
          <a:stretch/>
        </p:blipFill>
        <p:spPr>
          <a:xfrm>
            <a:off x="6475634" y="2998373"/>
            <a:ext cx="2317315" cy="1496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5C56B1-3D84-7B86-6B1B-ED47FE1476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74" t="70741" r="39602" b="17592"/>
          <a:stretch/>
        </p:blipFill>
        <p:spPr>
          <a:xfrm>
            <a:off x="2310008" y="5505449"/>
            <a:ext cx="3454400" cy="800100"/>
          </a:xfrm>
          <a:prstGeom prst="rect">
            <a:avLst/>
          </a:prstGeom>
        </p:spPr>
      </p:pic>
      <p:pic>
        <p:nvPicPr>
          <p:cNvPr id="16" name="Picture 15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E31196F-D47B-1EE2-0118-23925ED665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9" t="46430" r="66116" b="32132"/>
          <a:stretch/>
        </p:blipFill>
        <p:spPr>
          <a:xfrm>
            <a:off x="938511" y="1313021"/>
            <a:ext cx="1213785" cy="1091976"/>
          </a:xfrm>
          <a:prstGeom prst="rect">
            <a:avLst/>
          </a:prstGeom>
        </p:spPr>
      </p:pic>
      <p:pic>
        <p:nvPicPr>
          <p:cNvPr id="17" name="Picture 16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445F887-48E8-0CE9-893F-8B7342B19C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9" t="46430" r="66116" b="32132"/>
          <a:stretch/>
        </p:blipFill>
        <p:spPr>
          <a:xfrm>
            <a:off x="938511" y="5213573"/>
            <a:ext cx="1213785" cy="1091976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393FAA-7E6E-CE5E-F3B4-2BDD0AE3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69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black background&#10;&#10;Description automatically generated">
            <a:extLst>
              <a:ext uri="{FF2B5EF4-FFF2-40B4-BE49-F238E27FC236}">
                <a16:creationId xmlns:a16="http://schemas.microsoft.com/office/drawing/2014/main" id="{C7AB9FB0-14E1-BB69-B7B0-547B9BBD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JOINS</a:t>
            </a:r>
            <a:endParaRPr lang="en-GB" dirty="0">
              <a:solidFill>
                <a:srgbClr val="7F7DB0"/>
              </a:solidFill>
            </a:endParaRPr>
          </a:p>
        </p:txBody>
      </p:sp>
      <p:pic>
        <p:nvPicPr>
          <p:cNvPr id="16" name="Picture 15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E31196F-D47B-1EE2-0118-23925ED665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9" t="17275" r="22916" b="61287"/>
          <a:stretch/>
        </p:blipFill>
        <p:spPr>
          <a:xfrm>
            <a:off x="938511" y="1313021"/>
            <a:ext cx="1213785" cy="1091976"/>
          </a:xfrm>
          <a:prstGeom prst="rect">
            <a:avLst/>
          </a:prstGeom>
        </p:spPr>
      </p:pic>
      <p:pic>
        <p:nvPicPr>
          <p:cNvPr id="9" name="Picture 8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E8400EE-B0C3-5D66-BD9D-4B504B512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9" t="46431" r="18326" b="32131"/>
          <a:stretch/>
        </p:blipFill>
        <p:spPr>
          <a:xfrm>
            <a:off x="2854861" y="1313021"/>
            <a:ext cx="1213785" cy="109197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A5BA92-7427-A6BC-2234-97E3E0350DEF}"/>
              </a:ext>
            </a:extLst>
          </p:cNvPr>
          <p:cNvSpPr txBox="1">
            <a:spLocks/>
          </p:cNvSpPr>
          <p:nvPr/>
        </p:nvSpPr>
        <p:spPr>
          <a:xfrm>
            <a:off x="2307352" y="1690688"/>
            <a:ext cx="392453" cy="585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&amp;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D821DE-6A63-06B0-C044-D3AC0486E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8583"/>
            <a:ext cx="10515600" cy="1463517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Reversed</a:t>
            </a:r>
            <a:r>
              <a:rPr lang="fr-FR" dirty="0"/>
              <a:t> </a:t>
            </a:r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join</a:t>
            </a:r>
            <a:r>
              <a:rPr lang="fr-FR" dirty="0"/>
              <a:t> and </a:t>
            </a:r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antijoin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it</a:t>
            </a:r>
            <a:r>
              <a:rPr lang="fr-FR" dirty="0"/>
              <a:t> like if table B </a:t>
            </a:r>
            <a:r>
              <a:rPr lang="fr-FR" dirty="0" err="1"/>
              <a:t>became</a:t>
            </a:r>
            <a:r>
              <a:rPr lang="fr-FR" dirty="0"/>
              <a:t> table A, and table A </a:t>
            </a:r>
            <a:r>
              <a:rPr lang="fr-FR" dirty="0" err="1"/>
              <a:t>became</a:t>
            </a:r>
            <a:r>
              <a:rPr lang="fr-FR" dirty="0"/>
              <a:t> table B.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D31D0C8-2509-C20C-1BE3-822240BB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787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black background&#10;&#10;Description automatically generated">
            <a:extLst>
              <a:ext uri="{FF2B5EF4-FFF2-40B4-BE49-F238E27FC236}">
                <a16:creationId xmlns:a16="http://schemas.microsoft.com/office/drawing/2014/main" id="{C7AB9FB0-14E1-BB69-B7B0-547B9BBD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JOINS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37EB1D-A606-5AF2-4E13-B5DA276A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008" y="1819362"/>
            <a:ext cx="10515600" cy="585635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Keep</a:t>
            </a:r>
            <a:r>
              <a:rPr lang="fr-FR" dirty="0"/>
              <a:t> all non-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rows</a:t>
            </a:r>
            <a:r>
              <a:rPr lang="fr-FR" dirty="0"/>
              <a:t> (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personally</a:t>
            </a:r>
            <a:r>
              <a:rPr lang="fr-FR" dirty="0"/>
              <a:t>)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B2C838-D498-FB1E-DC88-4F2A6EFC648F}"/>
              </a:ext>
            </a:extLst>
          </p:cNvPr>
          <p:cNvSpPr/>
          <p:nvPr/>
        </p:nvSpPr>
        <p:spPr>
          <a:xfrm>
            <a:off x="1162392" y="34082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9F6E79-493C-2242-A076-C41D4271E948}"/>
              </a:ext>
            </a:extLst>
          </p:cNvPr>
          <p:cNvSpPr/>
          <p:nvPr/>
        </p:nvSpPr>
        <p:spPr>
          <a:xfrm>
            <a:off x="5291873" y="3408253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6B5E6-9E84-C9DC-AF81-1DC3772C5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49" t="29498" r="48883" b="48676"/>
          <a:stretch/>
        </p:blipFill>
        <p:spPr>
          <a:xfrm>
            <a:off x="2310008" y="3014030"/>
            <a:ext cx="2317315" cy="149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5153A-A9FE-08AF-9E27-ACD3F9485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BF9"/>
              </a:clrFrom>
              <a:clrTo>
                <a:srgbClr val="FDFBF9">
                  <a:alpha val="0"/>
                </a:srgbClr>
              </a:clrTo>
            </a:clrChange>
          </a:blip>
          <a:srcRect l="59741" t="29601" r="21191" b="48573"/>
          <a:stretch/>
        </p:blipFill>
        <p:spPr>
          <a:xfrm>
            <a:off x="6475634" y="2998373"/>
            <a:ext cx="2317315" cy="1496862"/>
          </a:xfrm>
          <a:prstGeom prst="rect">
            <a:avLst/>
          </a:prstGeom>
        </p:spPr>
      </p:pic>
      <p:pic>
        <p:nvPicPr>
          <p:cNvPr id="16" name="Picture 15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E31196F-D47B-1EE2-0118-23925ED665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5" t="70267" r="31680" b="8295"/>
          <a:stretch/>
        </p:blipFill>
        <p:spPr>
          <a:xfrm>
            <a:off x="938511" y="1313021"/>
            <a:ext cx="1213785" cy="1091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3DFCF-FC78-33A4-5955-DC1142036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74" t="70648" r="39654" b="12685"/>
          <a:stretch/>
        </p:blipFill>
        <p:spPr>
          <a:xfrm>
            <a:off x="2310008" y="5264150"/>
            <a:ext cx="3448050" cy="1143000"/>
          </a:xfrm>
          <a:prstGeom prst="rect">
            <a:avLst/>
          </a:prstGeom>
        </p:spPr>
      </p:pic>
      <p:pic>
        <p:nvPicPr>
          <p:cNvPr id="9" name="Picture 8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5447A07-DBDB-21D4-C16D-5BC913B3F6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5" t="70267" r="31680" b="8295"/>
          <a:stretch/>
        </p:blipFill>
        <p:spPr>
          <a:xfrm>
            <a:off x="938510" y="5207000"/>
            <a:ext cx="1213785" cy="1091976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A2D32D-0328-34A4-0CFB-82008230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758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4DEE38-58F9-039C-EFE3-FA0940304D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Joins: </a:t>
            </a:r>
            <a:r>
              <a:rPr lang="fr-FR" dirty="0" err="1">
                <a:solidFill>
                  <a:srgbClr val="7F7DB0"/>
                </a:solidFill>
              </a:rPr>
              <a:t>Cardinality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298F-4F2D-02B1-B626-A8AB47224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Cardinality</a:t>
            </a:r>
            <a:r>
              <a:rPr lang="fr-FR" dirty="0"/>
              <a:t>: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rows</a:t>
            </a:r>
            <a:r>
              <a:rPr lang="fr-FR" dirty="0"/>
              <a:t> in table B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 in table A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Four </a:t>
            </a:r>
            <a:r>
              <a:rPr lang="fr-FR" dirty="0" err="1"/>
              <a:t>possibilities</a:t>
            </a:r>
            <a:r>
              <a:rPr lang="fr-FR" dirty="0"/>
              <a:t>:</a:t>
            </a:r>
          </a:p>
          <a:p>
            <a:r>
              <a:rPr lang="en-GB" dirty="0"/>
              <a:t>1:1 – One to one</a:t>
            </a:r>
          </a:p>
          <a:p>
            <a:r>
              <a:rPr lang="en-GB" dirty="0"/>
              <a:t>1:n – One to many</a:t>
            </a:r>
          </a:p>
          <a:p>
            <a:r>
              <a:rPr lang="en-GB" dirty="0"/>
              <a:t>n:1 – Many to one</a:t>
            </a:r>
          </a:p>
          <a:p>
            <a:r>
              <a:rPr lang="en-GB" dirty="0"/>
              <a:t>n:n – Many to many</a:t>
            </a:r>
          </a:p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CD4CEE-D84C-C14C-B838-A2BCEE4F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112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4DEE38-58F9-039C-EFE3-FA0940304D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Joins: </a:t>
            </a:r>
            <a:r>
              <a:rPr lang="fr-FR" dirty="0" err="1">
                <a:solidFill>
                  <a:srgbClr val="7F7DB0"/>
                </a:solidFill>
              </a:rPr>
              <a:t>Cardinality</a:t>
            </a:r>
            <a:endParaRPr lang="en-GB" dirty="0">
              <a:solidFill>
                <a:srgbClr val="7F7DB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93BE89-271B-6974-1008-343863584C20}"/>
              </a:ext>
            </a:extLst>
          </p:cNvPr>
          <p:cNvCxnSpPr/>
          <p:nvPr/>
        </p:nvCxnSpPr>
        <p:spPr>
          <a:xfrm>
            <a:off x="1390389" y="1860115"/>
            <a:ext cx="1070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469775-4FFA-613D-0767-2E0662FF740B}"/>
              </a:ext>
            </a:extLst>
          </p:cNvPr>
          <p:cNvSpPr txBox="1"/>
          <p:nvPr/>
        </p:nvSpPr>
        <p:spPr>
          <a:xfrm>
            <a:off x="1069932" y="1675449"/>
            <a:ext cx="40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5325A-BEDA-40BA-EAEE-BB7B0BC48FF9}"/>
              </a:ext>
            </a:extLst>
          </p:cNvPr>
          <p:cNvSpPr txBox="1"/>
          <p:nvPr/>
        </p:nvSpPr>
        <p:spPr>
          <a:xfrm>
            <a:off x="2472324" y="1690688"/>
            <a:ext cx="40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EBAB1-050D-44F8-154C-215F8330E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90" t="27123" r="48955" b="60926"/>
          <a:stretch/>
        </p:blipFill>
        <p:spPr>
          <a:xfrm>
            <a:off x="1897259" y="2591219"/>
            <a:ext cx="1708150" cy="819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4F266A-99CA-6C99-9EE9-1272BD3EE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59" t="27124" r="21786" b="60925"/>
          <a:stretch/>
        </p:blipFill>
        <p:spPr>
          <a:xfrm>
            <a:off x="5513583" y="2591219"/>
            <a:ext cx="1708150" cy="81958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28E863C-6904-079E-1EBE-26294B32BC8A}"/>
              </a:ext>
            </a:extLst>
          </p:cNvPr>
          <p:cNvSpPr/>
          <p:nvPr/>
        </p:nvSpPr>
        <p:spPr>
          <a:xfrm>
            <a:off x="838200" y="2646804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E33B60-94D7-1557-ED6B-C2162BB64E53}"/>
              </a:ext>
            </a:extLst>
          </p:cNvPr>
          <p:cNvSpPr/>
          <p:nvPr/>
        </p:nvSpPr>
        <p:spPr>
          <a:xfrm>
            <a:off x="4491431" y="2646804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Picture 16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1A3134C-61EF-21D5-5E48-D919C2B5B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15983" r="60512" b="59290"/>
          <a:stretch/>
        </p:blipFill>
        <p:spPr>
          <a:xfrm>
            <a:off x="793850" y="4372410"/>
            <a:ext cx="1368443" cy="1250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1E7E2B-9EBA-136B-E44B-794004DF5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36" t="42228" r="42151" b="45821"/>
          <a:stretch/>
        </p:blipFill>
        <p:spPr>
          <a:xfrm>
            <a:off x="2751334" y="4687518"/>
            <a:ext cx="2541524" cy="819586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F09E87C-2B7C-3BB5-4FE8-46A145584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99541"/>
            <a:ext cx="10515600" cy="585424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rows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the one </a:t>
            </a:r>
            <a:r>
              <a:rPr lang="fr-FR" dirty="0" err="1"/>
              <a:t>from</a:t>
            </a:r>
            <a:r>
              <a:rPr lang="fr-FR" dirty="0"/>
              <a:t> table 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7F1EE47-8D3B-A7F7-A433-9DC4D2C8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24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19DAF7-FC16-B80A-F190-F60ADDBE2D6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7B3C65-1A6E-F423-03D9-AF509016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4351338"/>
          </a:xfrm>
        </p:spPr>
        <p:txBody>
          <a:bodyPr>
            <a:normAutofit/>
          </a:bodyPr>
          <a:lstStyle/>
          <a:p>
            <a:r>
              <a:rPr lang="en-US" dirty="0"/>
              <a:t>Hands-On Programming with R</a:t>
            </a:r>
          </a:p>
          <a:p>
            <a:pPr lvl="1"/>
            <a:r>
              <a:rPr lang="en-US" dirty="0"/>
              <a:t>Introduction to R, for non-programmers</a:t>
            </a:r>
          </a:p>
          <a:p>
            <a:pPr lvl="1"/>
            <a:r>
              <a:rPr lang="en-US" dirty="0"/>
              <a:t>Free (legally) here: </a:t>
            </a:r>
            <a:r>
              <a:rPr lang="en-US" dirty="0">
                <a:hlinkClick r:id="rId3"/>
              </a:rPr>
              <a:t>https://rstudio-education.github.io/hopr/</a:t>
            </a:r>
            <a:r>
              <a:rPr lang="en-US" dirty="0"/>
              <a:t> </a:t>
            </a:r>
          </a:p>
          <a:p>
            <a:r>
              <a:rPr lang="en-US" dirty="0"/>
              <a:t>R for Data Science, by Hadley Wickham</a:t>
            </a:r>
          </a:p>
          <a:p>
            <a:pPr lvl="1"/>
            <a:r>
              <a:rPr lang="en-US" dirty="0"/>
              <a:t>Great book to learn R with the </a:t>
            </a:r>
            <a:r>
              <a:rPr lang="en-US" dirty="0" err="1"/>
              <a:t>tidyverse</a:t>
            </a:r>
            <a:endParaRPr lang="en-US" dirty="0"/>
          </a:p>
          <a:p>
            <a:pPr lvl="1"/>
            <a:r>
              <a:rPr lang="en-US" dirty="0"/>
              <a:t>Use it once you are comfortable with concepts from the previous book</a:t>
            </a:r>
          </a:p>
          <a:p>
            <a:pPr lvl="1"/>
            <a:r>
              <a:rPr lang="en-US" dirty="0"/>
              <a:t>Free (legally) here: </a:t>
            </a:r>
            <a:r>
              <a:rPr lang="en-US" dirty="0">
                <a:hlinkClick r:id="rId4"/>
              </a:rPr>
              <a:t>https://r4ds.hadley.nz/</a:t>
            </a:r>
            <a:r>
              <a:rPr lang="en-US" dirty="0"/>
              <a:t>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283D790-7E9B-8114-5119-FF8F17D9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64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4DEE38-58F9-039C-EFE3-FA094030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Joins: </a:t>
            </a:r>
            <a:r>
              <a:rPr lang="fr-FR" dirty="0" err="1">
                <a:solidFill>
                  <a:srgbClr val="7F7DB0"/>
                </a:solidFill>
              </a:rPr>
              <a:t>Cardinality</a:t>
            </a:r>
            <a:endParaRPr lang="en-GB" dirty="0">
              <a:solidFill>
                <a:srgbClr val="7F7DB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93BE89-271B-6974-1008-343863584C20}"/>
              </a:ext>
            </a:extLst>
          </p:cNvPr>
          <p:cNvCxnSpPr>
            <a:cxnSpLocks/>
          </p:cNvCxnSpPr>
          <p:nvPr/>
        </p:nvCxnSpPr>
        <p:spPr>
          <a:xfrm>
            <a:off x="1390389" y="1860115"/>
            <a:ext cx="5068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469775-4FFA-613D-0767-2E0662FF740B}"/>
              </a:ext>
            </a:extLst>
          </p:cNvPr>
          <p:cNvSpPr txBox="1"/>
          <p:nvPr/>
        </p:nvSpPr>
        <p:spPr>
          <a:xfrm>
            <a:off x="1069932" y="1675449"/>
            <a:ext cx="40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5325A-BEDA-40BA-EAEE-BB7B0BC48FF9}"/>
              </a:ext>
            </a:extLst>
          </p:cNvPr>
          <p:cNvSpPr txBox="1"/>
          <p:nvPr/>
        </p:nvSpPr>
        <p:spPr>
          <a:xfrm>
            <a:off x="2472324" y="1690688"/>
            <a:ext cx="40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EBAB1-050D-44F8-154C-215F8330E0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90" t="27123" r="48955" b="60926"/>
          <a:stretch/>
        </p:blipFill>
        <p:spPr>
          <a:xfrm>
            <a:off x="1897259" y="2591219"/>
            <a:ext cx="1708150" cy="819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4F266A-99CA-6C99-9EE9-1272BD3EE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53" t="61174" r="42192" b="15589"/>
          <a:stretch/>
        </p:blipFill>
        <p:spPr>
          <a:xfrm>
            <a:off x="5524773" y="2204229"/>
            <a:ext cx="1708150" cy="159356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28E863C-6904-079E-1EBE-26294B32BC8A}"/>
              </a:ext>
            </a:extLst>
          </p:cNvPr>
          <p:cNvSpPr/>
          <p:nvPr/>
        </p:nvSpPr>
        <p:spPr>
          <a:xfrm>
            <a:off x="838200" y="2646804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E33B60-94D7-1557-ED6B-C2162BB64E53}"/>
              </a:ext>
            </a:extLst>
          </p:cNvPr>
          <p:cNvSpPr/>
          <p:nvPr/>
        </p:nvSpPr>
        <p:spPr>
          <a:xfrm>
            <a:off x="4491431" y="2646804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Picture 16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1A3134C-61EF-21D5-5E48-D919C2B5BF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15983" r="60512" b="59290"/>
          <a:stretch/>
        </p:blipFill>
        <p:spPr>
          <a:xfrm>
            <a:off x="793850" y="4372410"/>
            <a:ext cx="1368443" cy="1250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1E7E2B-9EBA-136B-E44B-794004DF51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5" t="61083" r="14972" b="15323"/>
          <a:stretch/>
        </p:blipFill>
        <p:spPr>
          <a:xfrm>
            <a:off x="2751334" y="4286869"/>
            <a:ext cx="2541524" cy="16180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26E482-BAB2-EAC2-A499-4A6602CC437F}"/>
              </a:ext>
            </a:extLst>
          </p:cNvPr>
          <p:cNvCxnSpPr/>
          <p:nvPr/>
        </p:nvCxnSpPr>
        <p:spPr>
          <a:xfrm flipV="1">
            <a:off x="1897259" y="1638300"/>
            <a:ext cx="452241" cy="221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FD9D3B-A36F-4104-4F9F-7BBF3E52ACAC}"/>
              </a:ext>
            </a:extLst>
          </p:cNvPr>
          <p:cNvCxnSpPr>
            <a:cxnSpLocks/>
          </p:cNvCxnSpPr>
          <p:nvPr/>
        </p:nvCxnSpPr>
        <p:spPr>
          <a:xfrm>
            <a:off x="1897259" y="1860115"/>
            <a:ext cx="4522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5359E8-A5A9-9F28-019E-00C736FE1E31}"/>
              </a:ext>
            </a:extLst>
          </p:cNvPr>
          <p:cNvCxnSpPr>
            <a:cxnSpLocks/>
          </p:cNvCxnSpPr>
          <p:nvPr/>
        </p:nvCxnSpPr>
        <p:spPr>
          <a:xfrm>
            <a:off x="1897259" y="1866030"/>
            <a:ext cx="452241" cy="193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1DFE8AF-15E7-FE91-EAF0-834727534F94}"/>
              </a:ext>
            </a:extLst>
          </p:cNvPr>
          <p:cNvSpPr txBox="1">
            <a:spLocks/>
          </p:cNvSpPr>
          <p:nvPr/>
        </p:nvSpPr>
        <p:spPr>
          <a:xfrm>
            <a:off x="838200" y="5999541"/>
            <a:ext cx="10515600" cy="585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rows</a:t>
            </a:r>
            <a:r>
              <a:rPr lang="fr-FR" dirty="0"/>
              <a:t> in A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increase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3437F9D-A7D3-FDFB-B199-E987FB1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766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4DEE38-58F9-039C-EFE3-FA094030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Joins: </a:t>
            </a:r>
            <a:r>
              <a:rPr lang="fr-FR" dirty="0" err="1">
                <a:solidFill>
                  <a:srgbClr val="7F7DB0"/>
                </a:solidFill>
              </a:rPr>
              <a:t>Cardinality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69775-4FFA-613D-0767-2E0662FF740B}"/>
              </a:ext>
            </a:extLst>
          </p:cNvPr>
          <p:cNvSpPr txBox="1"/>
          <p:nvPr/>
        </p:nvSpPr>
        <p:spPr>
          <a:xfrm>
            <a:off x="1069932" y="1675449"/>
            <a:ext cx="40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5325A-BEDA-40BA-EAEE-BB7B0BC48FF9}"/>
              </a:ext>
            </a:extLst>
          </p:cNvPr>
          <p:cNvSpPr txBox="1"/>
          <p:nvPr/>
        </p:nvSpPr>
        <p:spPr>
          <a:xfrm>
            <a:off x="2472324" y="1690688"/>
            <a:ext cx="40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8E863C-6904-079E-1EBE-26294B32BC8A}"/>
              </a:ext>
            </a:extLst>
          </p:cNvPr>
          <p:cNvSpPr/>
          <p:nvPr/>
        </p:nvSpPr>
        <p:spPr>
          <a:xfrm>
            <a:off x="838200" y="2646804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E33B60-94D7-1557-ED6B-C2162BB64E53}"/>
              </a:ext>
            </a:extLst>
          </p:cNvPr>
          <p:cNvSpPr/>
          <p:nvPr/>
        </p:nvSpPr>
        <p:spPr>
          <a:xfrm>
            <a:off x="4491431" y="2646804"/>
            <a:ext cx="708416" cy="708416"/>
          </a:xfrm>
          <a:prstGeom prst="ellipse">
            <a:avLst/>
          </a:prstGeom>
          <a:solidFill>
            <a:srgbClr val="FDFB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Picture 16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1A3134C-61EF-21D5-5E48-D919C2B5B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15983" r="60512" b="59290"/>
          <a:stretch/>
        </p:blipFill>
        <p:spPr>
          <a:xfrm>
            <a:off x="793850" y="4372410"/>
            <a:ext cx="1368443" cy="1250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26E482-BAB2-EAC2-A499-4A6602CC437F}"/>
              </a:ext>
            </a:extLst>
          </p:cNvPr>
          <p:cNvCxnSpPr/>
          <p:nvPr/>
        </p:nvCxnSpPr>
        <p:spPr>
          <a:xfrm flipV="1">
            <a:off x="1897259" y="1638300"/>
            <a:ext cx="452241" cy="221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FD9D3B-A36F-4104-4F9F-7BBF3E52ACAC}"/>
              </a:ext>
            </a:extLst>
          </p:cNvPr>
          <p:cNvCxnSpPr>
            <a:cxnSpLocks/>
          </p:cNvCxnSpPr>
          <p:nvPr/>
        </p:nvCxnSpPr>
        <p:spPr>
          <a:xfrm>
            <a:off x="1897259" y="1860115"/>
            <a:ext cx="4522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5359E8-A5A9-9F28-019E-00C736FE1E31}"/>
              </a:ext>
            </a:extLst>
          </p:cNvPr>
          <p:cNvCxnSpPr>
            <a:cxnSpLocks/>
          </p:cNvCxnSpPr>
          <p:nvPr/>
        </p:nvCxnSpPr>
        <p:spPr>
          <a:xfrm>
            <a:off x="1897259" y="1866030"/>
            <a:ext cx="452241" cy="193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0EE797-5390-68C0-1912-5659FC214B76}"/>
              </a:ext>
            </a:extLst>
          </p:cNvPr>
          <p:cNvGrpSpPr/>
          <p:nvPr/>
        </p:nvGrpSpPr>
        <p:grpSpPr>
          <a:xfrm rot="10800000">
            <a:off x="1444930" y="1664494"/>
            <a:ext cx="452241" cy="421720"/>
            <a:chOff x="1516286" y="1466000"/>
            <a:chExt cx="452241" cy="4217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149248A-1075-A2AC-DB7D-9E6EBAA0F1D9}"/>
                </a:ext>
              </a:extLst>
            </p:cNvPr>
            <p:cNvCxnSpPr/>
            <p:nvPr/>
          </p:nvCxnSpPr>
          <p:spPr>
            <a:xfrm flipV="1">
              <a:off x="1516286" y="1466000"/>
              <a:ext cx="452241" cy="2218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8E95967-40A8-C995-FD5F-DDB064656628}"/>
                </a:ext>
              </a:extLst>
            </p:cNvPr>
            <p:cNvCxnSpPr>
              <a:cxnSpLocks/>
            </p:cNvCxnSpPr>
            <p:nvPr/>
          </p:nvCxnSpPr>
          <p:spPr>
            <a:xfrm>
              <a:off x="1516286" y="1687815"/>
              <a:ext cx="4522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E65CF38-D43A-EEB1-D5C0-DE34C290EB1E}"/>
                </a:ext>
              </a:extLst>
            </p:cNvPr>
            <p:cNvCxnSpPr>
              <a:cxnSpLocks/>
            </p:cNvCxnSpPr>
            <p:nvPr/>
          </p:nvCxnSpPr>
          <p:spPr>
            <a:xfrm>
              <a:off x="1516286" y="1693730"/>
              <a:ext cx="452241" cy="1939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768DEA6-AB62-1FEE-023F-920517AD1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00" t="49444" r="63428" b="34352"/>
          <a:stretch/>
        </p:blipFill>
        <p:spPr>
          <a:xfrm>
            <a:off x="1797051" y="2445957"/>
            <a:ext cx="1612900" cy="1111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594BE0-080E-C9F6-A7EB-C98FDABCC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58" t="49478" r="41049" b="27113"/>
          <a:stretch/>
        </p:blipFill>
        <p:spPr>
          <a:xfrm>
            <a:off x="5463963" y="2199132"/>
            <a:ext cx="2101577" cy="16053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1792EE-4093-5276-E0E8-2BC3AB67B9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275" t="49664" r="10320" b="19471"/>
          <a:stretch/>
        </p:blipFill>
        <p:spPr>
          <a:xfrm>
            <a:off x="2445353" y="3992013"/>
            <a:ext cx="2965980" cy="2116687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507A2B-1A6C-45F7-AF7F-274AE082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522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4DEE38-58F9-039C-EFE3-FA094030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Joins: </a:t>
            </a:r>
            <a:r>
              <a:rPr lang="fr-FR" dirty="0" err="1">
                <a:solidFill>
                  <a:srgbClr val="7F7DB0"/>
                </a:solidFill>
              </a:rPr>
              <a:t>Cardinality</a:t>
            </a:r>
            <a:endParaRPr lang="en-GB" dirty="0">
              <a:solidFill>
                <a:srgbClr val="7F7DB0"/>
              </a:solidFill>
            </a:endParaRPr>
          </a:p>
        </p:txBody>
      </p:sp>
      <p:pic>
        <p:nvPicPr>
          <p:cNvPr id="17" name="Picture 16" descr="A blue circle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1A3134C-61EF-21D5-5E48-D919C2B5B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t="15983" r="60512" b="59290"/>
          <a:stretch/>
        </p:blipFill>
        <p:spPr>
          <a:xfrm>
            <a:off x="793850" y="1883210"/>
            <a:ext cx="1368443" cy="1250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1792EE-4093-5276-E0E8-2BC3AB67B9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275" t="49664" r="10320" b="19471"/>
          <a:stretch/>
        </p:blipFill>
        <p:spPr>
          <a:xfrm>
            <a:off x="2445353" y="1502813"/>
            <a:ext cx="2965980" cy="21166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D9A463-44E7-B865-1385-EE59B4A3DAFF}"/>
              </a:ext>
            </a:extLst>
          </p:cNvPr>
          <p:cNvSpPr txBox="1">
            <a:spLocks/>
          </p:cNvSpPr>
          <p:nvPr/>
        </p:nvSpPr>
        <p:spPr>
          <a:xfrm>
            <a:off x="838200" y="3878640"/>
            <a:ext cx="10515600" cy="287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Quite</a:t>
            </a:r>
            <a:r>
              <a:rPr lang="fr-FR" dirty="0"/>
              <a:t> rare: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relationships</a:t>
            </a:r>
            <a:r>
              <a:rPr lang="fr-FR" dirty="0"/>
              <a:t> in </a:t>
            </a:r>
            <a:r>
              <a:rPr lang="fr-FR" dirty="0" err="1"/>
              <a:t>databases</a:t>
            </a:r>
            <a:r>
              <a:rPr lang="fr-FR" dirty="0"/>
              <a:t> are </a:t>
            </a:r>
            <a:r>
              <a:rPr lang="fr-FR" dirty="0" err="1"/>
              <a:t>avoided</a:t>
            </a:r>
            <a:r>
              <a:rPr lang="fr-FR" dirty="0"/>
              <a:t> (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dirty="0" err="1"/>
              <a:t>poor</a:t>
            </a:r>
            <a:r>
              <a:rPr lang="fr-FR" dirty="0"/>
              <a:t> practice)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May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, </a:t>
            </a:r>
            <a:r>
              <a:rPr lang="fr-FR" dirty="0" err="1"/>
              <a:t>depending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data, but </a:t>
            </a:r>
            <a:r>
              <a:rPr lang="fr-FR" dirty="0" err="1">
                <a:solidFill>
                  <a:srgbClr val="1891C3"/>
                </a:solidFill>
              </a:rPr>
              <a:t>be</a:t>
            </a:r>
            <a:r>
              <a:rPr lang="fr-FR" dirty="0">
                <a:solidFill>
                  <a:srgbClr val="1891C3"/>
                </a:solidFill>
              </a:rPr>
              <a:t> sure </a:t>
            </a:r>
            <a:r>
              <a:rPr lang="fr-FR" dirty="0" err="1">
                <a:solidFill>
                  <a:srgbClr val="1891C3"/>
                </a:solidFill>
              </a:rPr>
              <a:t>that</a:t>
            </a:r>
            <a:r>
              <a:rPr lang="fr-FR" dirty="0">
                <a:solidFill>
                  <a:srgbClr val="1891C3"/>
                </a:solidFill>
              </a:rPr>
              <a:t> </a:t>
            </a:r>
            <a:r>
              <a:rPr lang="fr-FR" dirty="0" err="1">
                <a:solidFill>
                  <a:srgbClr val="1891C3"/>
                </a:solidFill>
              </a:rPr>
              <a:t>is</a:t>
            </a:r>
            <a:r>
              <a:rPr lang="fr-FR" dirty="0">
                <a:solidFill>
                  <a:srgbClr val="1891C3"/>
                </a:solidFill>
              </a:rPr>
              <a:t> </a:t>
            </a:r>
            <a:r>
              <a:rPr lang="fr-FR" dirty="0" err="1">
                <a:solidFill>
                  <a:srgbClr val="1891C3"/>
                </a:solidFill>
              </a:rPr>
              <a:t>what</a:t>
            </a:r>
            <a:r>
              <a:rPr lang="fr-FR" dirty="0">
                <a:solidFill>
                  <a:srgbClr val="1891C3"/>
                </a:solidFill>
              </a:rPr>
              <a:t> </a:t>
            </a:r>
            <a:r>
              <a:rPr lang="fr-FR" dirty="0" err="1">
                <a:solidFill>
                  <a:srgbClr val="1891C3"/>
                </a:solidFill>
              </a:rPr>
              <a:t>you</a:t>
            </a:r>
            <a:r>
              <a:rPr lang="fr-FR" dirty="0">
                <a:solidFill>
                  <a:srgbClr val="1891C3"/>
                </a:solidFill>
              </a:rPr>
              <a:t> </a:t>
            </a:r>
            <a:r>
              <a:rPr lang="fr-FR" dirty="0" err="1">
                <a:solidFill>
                  <a:srgbClr val="1891C3"/>
                </a:solidFill>
              </a:rPr>
              <a:t>intended</a:t>
            </a:r>
            <a:r>
              <a:rPr lang="fr-FR" dirty="0">
                <a:solidFill>
                  <a:srgbClr val="1891C3"/>
                </a:solidFill>
              </a:rPr>
              <a:t> to do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DF9C77-46E5-0375-3092-5CCB806F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1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4DEE38-58F9-039C-EFE3-FA094030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EFD62-9E90-AEC4-1A1A-618C8C4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Joins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D9A463-44E7-B865-1385-EE59B4A3DAF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287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Joins are a basic </a:t>
            </a:r>
            <a:r>
              <a:rPr lang="fr-FR" dirty="0" err="1"/>
              <a:t>tool</a:t>
            </a:r>
            <a:r>
              <a:rPr lang="fr-FR" dirty="0"/>
              <a:t> and must </a:t>
            </a:r>
            <a:r>
              <a:rPr lang="fr-FR" dirty="0" err="1"/>
              <a:t>be</a:t>
            </a:r>
            <a:r>
              <a:rPr lang="fr-FR" dirty="0"/>
              <a:t> second nature</a:t>
            </a:r>
          </a:p>
          <a:p>
            <a:r>
              <a:rPr lang="fr-FR" dirty="0" err="1"/>
              <a:t>Becomes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like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nothing</a:t>
            </a:r>
            <a:endParaRPr lang="fr-FR" dirty="0">
              <a:solidFill>
                <a:srgbClr val="1891C3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D6A651-6DBC-062D-BF0A-87A0E914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89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Joins in </a:t>
            </a:r>
            <a:r>
              <a:rPr lang="fr-FR" dirty="0" err="1">
                <a:solidFill>
                  <a:srgbClr val="7F7DB0"/>
                </a:solidFill>
              </a:rPr>
              <a:t>dplyr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34</a:t>
            </a:fld>
            <a:endParaRPr lang="fr-FR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E36C0E7-08A3-020C-EAAD-30EA5ECC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/>
          </a:bodyPr>
          <a:lstStyle/>
          <a:p>
            <a:r>
              <a:rPr lang="en-US" dirty="0">
                <a:cs typeface="Fira Code" panose="020B0809050000020004" pitchFamily="49" charset="0"/>
              </a:rPr>
              <a:t>Use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left_join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US" dirty="0">
                <a:cs typeface="Fira Code" panose="020B0809050000020004" pitchFamily="49" charset="0"/>
              </a:rPr>
              <a:t>,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inner_join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US" dirty="0">
                <a:cs typeface="Fira Code" panose="020B0809050000020004" pitchFamily="49" charset="0"/>
              </a:rPr>
              <a:t>,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full_join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  <a:p>
            <a:r>
              <a:rPr lang="en-US" dirty="0">
                <a:cs typeface="Fira Code" panose="020B0809050000020004" pitchFamily="49" charset="0"/>
              </a:rPr>
              <a:t>E.g.:</a:t>
            </a:r>
          </a:p>
          <a:p>
            <a:pPr marL="0" indent="0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cohort %&gt;%</a:t>
            </a:r>
          </a:p>
          <a:p>
            <a:pPr marL="0" indent="0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left_join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vaccination_status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by = “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individual_identifier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”</a:t>
            </a:r>
          </a:p>
          <a:p>
            <a:pPr marL="0" indent="0">
              <a:buNone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)</a:t>
            </a:r>
          </a:p>
          <a:p>
            <a:r>
              <a:rPr lang="en-US" dirty="0">
                <a:cs typeface="Fira Code" panose="020B0809050000020004" pitchFamily="49" charset="0"/>
              </a:rPr>
              <a:t>The “by” argument refers to the variable that is common to both tables and that is used to perform the join (this can be multiple variables, not just one)</a:t>
            </a:r>
          </a:p>
        </p:txBody>
      </p:sp>
    </p:spTree>
    <p:extLst>
      <p:ext uri="{BB962C8B-B14F-4D97-AF65-F5344CB8AC3E}">
        <p14:creationId xmlns:p14="http://schemas.microsoft.com/office/powerpoint/2010/main" val="349359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rgbClr val="7F7DB0"/>
                </a:solidFill>
              </a:rPr>
              <a:t>Pivoting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35</a:t>
            </a:fld>
            <a:endParaRPr lang="fr-FR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E36C0E7-08A3-020C-EAAD-30EA5ECC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2037181"/>
          </a:xfrm>
        </p:spPr>
        <p:txBody>
          <a:bodyPr>
            <a:normAutofit/>
          </a:bodyPr>
          <a:lstStyle/>
          <a:p>
            <a:r>
              <a:rPr lang="en-US" dirty="0">
                <a:cs typeface="Fira Code" panose="020B0809050000020004" pitchFamily="49" charset="0"/>
                <a:hlinkClick r:id="rId3"/>
              </a:rPr>
              <a:t>Pivot_wider()</a:t>
            </a:r>
            <a:endParaRPr lang="en-US" dirty="0">
              <a:cs typeface="Fira Code" panose="020B0809050000020004" pitchFamily="49" charset="0"/>
            </a:endParaRPr>
          </a:p>
          <a:p>
            <a:pPr lvl="1"/>
            <a:r>
              <a:rPr lang="en-US" dirty="0">
                <a:cs typeface="Fira Code" panose="020B0809050000020004" pitchFamily="49" charset="0"/>
              </a:rPr>
              <a:t>Reduce number of rows, increase number of columns</a:t>
            </a:r>
          </a:p>
          <a:p>
            <a:r>
              <a:rPr lang="en-US" dirty="0">
                <a:cs typeface="Fira Code" panose="020B0809050000020004" pitchFamily="49" charset="0"/>
                <a:hlinkClick r:id="rId4"/>
              </a:rPr>
              <a:t>Pivot_longer()</a:t>
            </a:r>
            <a:endParaRPr lang="en-US" dirty="0">
              <a:cs typeface="Fira Code" panose="020B0809050000020004" pitchFamily="49" charset="0"/>
            </a:endParaRPr>
          </a:p>
          <a:p>
            <a:pPr lvl="1"/>
            <a:r>
              <a:rPr lang="en-US" dirty="0">
                <a:cs typeface="Fira Code" panose="020B0809050000020004" pitchFamily="49" charset="0"/>
              </a:rPr>
              <a:t>Increase number of rows, decrease number of columns</a:t>
            </a:r>
          </a:p>
          <a:p>
            <a:pPr marL="0" indent="0">
              <a:buNone/>
            </a:pPr>
            <a:endParaRPr lang="en-US" dirty="0">
              <a:cs typeface="Fira Code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75A9F-3BBA-4E4A-FEA3-53C7B64803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219" t="27913" r="62716" b="55029"/>
          <a:stretch/>
        </p:blipFill>
        <p:spPr>
          <a:xfrm>
            <a:off x="895640" y="4414020"/>
            <a:ext cx="1706366" cy="1352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24404-FB04-B50C-CD87-CA45A249CA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497" t="27867" r="27712" b="64413"/>
          <a:stretch/>
        </p:blipFill>
        <p:spPr>
          <a:xfrm>
            <a:off x="4013154" y="4745848"/>
            <a:ext cx="4424257" cy="68913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CE227EB-BBB8-5322-A983-AE1F5C5F6F9C}"/>
              </a:ext>
            </a:extLst>
          </p:cNvPr>
          <p:cNvSpPr txBox="1">
            <a:spLocks/>
          </p:cNvSpPr>
          <p:nvPr/>
        </p:nvSpPr>
        <p:spPr>
          <a:xfrm>
            <a:off x="755277" y="3789396"/>
            <a:ext cx="2182906" cy="49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Fira Code" panose="020B0809050000020004" pitchFamily="49" charset="0"/>
              </a:rPr>
              <a:t>Long format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6E10E0-3749-E09E-BE9A-80AF7130088A}"/>
              </a:ext>
            </a:extLst>
          </p:cNvPr>
          <p:cNvSpPr txBox="1">
            <a:spLocks/>
          </p:cNvSpPr>
          <p:nvPr/>
        </p:nvSpPr>
        <p:spPr>
          <a:xfrm>
            <a:off x="5133829" y="4167515"/>
            <a:ext cx="2182906" cy="49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Fira Code" panose="020B0809050000020004" pitchFamily="49" charset="0"/>
              </a:rPr>
              <a:t>Wide format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4791E65-DC7E-3183-6978-42E9785DA7AE}"/>
              </a:ext>
            </a:extLst>
          </p:cNvPr>
          <p:cNvSpPr txBox="1">
            <a:spLocks/>
          </p:cNvSpPr>
          <p:nvPr/>
        </p:nvSpPr>
        <p:spPr>
          <a:xfrm>
            <a:off x="657370" y="5826576"/>
            <a:ext cx="2397256" cy="739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Fira Code" panose="020B0809050000020004" pitchFamily="49" charset="0"/>
              </a:rPr>
              <a:t>Year categorical variable is explicit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65DA9E3-4656-E124-6E36-C9C55325C348}"/>
              </a:ext>
            </a:extLst>
          </p:cNvPr>
          <p:cNvSpPr txBox="1">
            <a:spLocks/>
          </p:cNvSpPr>
          <p:nvPr/>
        </p:nvSpPr>
        <p:spPr>
          <a:xfrm>
            <a:off x="5115167" y="5766815"/>
            <a:ext cx="2397256" cy="739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Fira Code" panose="020B0809050000020004" pitchFamily="49" charset="0"/>
              </a:rPr>
              <a:t>Year categorical variable is implicit</a:t>
            </a:r>
          </a:p>
        </p:txBody>
      </p:sp>
    </p:spTree>
    <p:extLst>
      <p:ext uri="{BB962C8B-B14F-4D97-AF65-F5344CB8AC3E}">
        <p14:creationId xmlns:p14="http://schemas.microsoft.com/office/powerpoint/2010/main" val="3975922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Good data manipulation packages to know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36</a:t>
            </a:fld>
            <a:endParaRPr lang="fr-FR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E36C0E7-08A3-020C-EAAD-30EA5ECC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/>
          </a:bodyPr>
          <a:lstStyle/>
          <a:p>
            <a:r>
              <a:rPr lang="en-US" dirty="0" err="1">
                <a:cs typeface="Fira Code" panose="020B0809050000020004" pitchFamily="49" charset="0"/>
              </a:rPr>
              <a:t>Tidyverse</a:t>
            </a:r>
            <a:r>
              <a:rPr lang="en-US" dirty="0">
                <a:cs typeface="Fira Code" panose="020B0809050000020004" pitchFamily="49" charset="0"/>
              </a:rPr>
              <a:t>:</a:t>
            </a:r>
          </a:p>
          <a:p>
            <a:pPr lvl="1"/>
            <a:r>
              <a:rPr lang="en-US" dirty="0">
                <a:cs typeface="Fira Code" panose="020B0809050000020004" pitchFamily="49" charset="0"/>
                <a:hlinkClick r:id="rId3"/>
              </a:rPr>
              <a:t>Dplyr</a:t>
            </a:r>
            <a:r>
              <a:rPr lang="en-US" dirty="0">
                <a:cs typeface="Fira Code" panose="020B0809050000020004" pitchFamily="49" charset="0"/>
              </a:rPr>
              <a:t>: for all your data manipulation</a:t>
            </a:r>
          </a:p>
          <a:p>
            <a:pPr lvl="1"/>
            <a:r>
              <a:rPr lang="en-US" dirty="0">
                <a:cs typeface="Fira Code" panose="020B0809050000020004" pitchFamily="49" charset="0"/>
                <a:hlinkClick r:id="rId4"/>
              </a:rPr>
              <a:t>ggplot2</a:t>
            </a:r>
            <a:r>
              <a:rPr lang="en-US" dirty="0">
                <a:cs typeface="Fira Code" panose="020B0809050000020004" pitchFamily="49" charset="0"/>
              </a:rPr>
              <a:t>: for graphs</a:t>
            </a:r>
          </a:p>
          <a:p>
            <a:pPr lvl="1"/>
            <a:r>
              <a:rPr lang="en-US" dirty="0">
                <a:cs typeface="Fira Code" panose="020B0809050000020004" pitchFamily="49" charset="0"/>
                <a:hlinkClick r:id="rId5"/>
              </a:rPr>
              <a:t>forcats</a:t>
            </a:r>
            <a:r>
              <a:rPr lang="en-US" dirty="0">
                <a:cs typeface="Fira Code" panose="020B0809050000020004" pitchFamily="49" charset="0"/>
              </a:rPr>
              <a:t>: for manipulating categorical data</a:t>
            </a:r>
          </a:p>
          <a:p>
            <a:pPr lvl="1"/>
            <a:r>
              <a:rPr lang="en-US" dirty="0">
                <a:cs typeface="Fira Code" panose="020B0809050000020004" pitchFamily="49" charset="0"/>
                <a:hlinkClick r:id="rId5"/>
              </a:rPr>
              <a:t>stringr</a:t>
            </a:r>
            <a:r>
              <a:rPr lang="en-US" dirty="0">
                <a:cs typeface="Fira Code" panose="020B0809050000020004" pitchFamily="49" charset="0"/>
              </a:rPr>
              <a:t>: for manipulating character data</a:t>
            </a:r>
          </a:p>
          <a:p>
            <a:pPr lvl="1"/>
            <a:r>
              <a:rPr lang="en-US" dirty="0">
                <a:cs typeface="Fira Code" panose="020B0809050000020004" pitchFamily="49" charset="0"/>
                <a:hlinkClick r:id="rId5"/>
              </a:rPr>
              <a:t>purrr</a:t>
            </a:r>
            <a:r>
              <a:rPr lang="en-US" dirty="0">
                <a:cs typeface="Fira Code" panose="020B0809050000020004" pitchFamily="49" charset="0"/>
              </a:rPr>
              <a:t>: advanced programming tools (when you want fast, compact code)</a:t>
            </a:r>
          </a:p>
          <a:p>
            <a:pPr lvl="1"/>
            <a:r>
              <a:rPr lang="en-US" dirty="0">
                <a:cs typeface="Fira Code" panose="020B0809050000020004" pitchFamily="49" charset="0"/>
                <a:hlinkClick r:id="rId6"/>
              </a:rPr>
              <a:t>lubridate</a:t>
            </a:r>
            <a:r>
              <a:rPr lang="en-US" dirty="0">
                <a:cs typeface="Fira Code" panose="020B0809050000020004" pitchFamily="49" charset="0"/>
              </a:rPr>
              <a:t>: manipulating dates</a:t>
            </a:r>
          </a:p>
          <a:p>
            <a:r>
              <a:rPr lang="en-US" dirty="0">
                <a:cs typeface="Fira Code" panose="020B0809050000020004" pitchFamily="49" charset="0"/>
                <a:hlinkClick r:id="rId7"/>
              </a:rPr>
              <a:t>broom</a:t>
            </a:r>
            <a:r>
              <a:rPr lang="en-US" dirty="0">
                <a:cs typeface="Fira Code" panose="020B0809050000020004" pitchFamily="49" charset="0"/>
              </a:rPr>
              <a:t>: for formatting regression results as tidy tables</a:t>
            </a:r>
          </a:p>
          <a:p>
            <a:r>
              <a:rPr lang="en-US" dirty="0">
                <a:cs typeface="Fira Code" panose="020B0809050000020004" pitchFamily="49" charset="0"/>
                <a:hlinkClick r:id="rId8"/>
              </a:rPr>
              <a:t>janitor</a:t>
            </a:r>
            <a:r>
              <a:rPr lang="en-US" dirty="0">
                <a:cs typeface="Fira Code" panose="020B0809050000020004" pitchFamily="49" charset="0"/>
              </a:rPr>
              <a:t>: for frequency tables (and some data cleaning functions)</a:t>
            </a:r>
          </a:p>
          <a:p>
            <a:r>
              <a:rPr lang="en-US" dirty="0">
                <a:cs typeface="Fira Code" panose="020B0809050000020004" pitchFamily="49" charset="0"/>
                <a:hlinkClick r:id="rId9"/>
              </a:rPr>
              <a:t>glue</a:t>
            </a:r>
            <a:r>
              <a:rPr lang="en-US" dirty="0">
                <a:cs typeface="Fira Code" panose="020B0809050000020004" pitchFamily="49" charset="0"/>
              </a:rPr>
              <a:t>: use functions inside strings (useful for programming functions)</a:t>
            </a:r>
          </a:p>
          <a:p>
            <a:endParaRPr lang="en-US" dirty="0">
              <a:cs typeface="Fira Code" panose="020B0809050000020004" pitchFamily="49" charset="0"/>
            </a:endParaRPr>
          </a:p>
          <a:p>
            <a:pPr lvl="1"/>
            <a:endParaRPr lang="en-US" dirty="0"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825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19DAF7-FC16-B80A-F190-F60ADDBE2D6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AdventureWorks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7B3C65-1A6E-F423-03D9-AF509016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4351338"/>
          </a:xfrm>
        </p:spPr>
        <p:txBody>
          <a:bodyPr>
            <a:normAutofit/>
          </a:bodyPr>
          <a:lstStyle/>
          <a:p>
            <a:r>
              <a:rPr lang="en-US" dirty="0"/>
              <a:t>Go there: </a:t>
            </a:r>
            <a:r>
              <a:rPr lang="en-US" dirty="0">
                <a:hlinkClick r:id="rId3"/>
              </a:rPr>
              <a:t>https://github.com/Dscronias/DS-Real-World-Pub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Download the .docx or .pdf (the instructions) and all the data files in “Labs/Lab 1/”</a:t>
            </a:r>
          </a:p>
          <a:p>
            <a:pPr lvl="1"/>
            <a:r>
              <a:rPr lang="en-US" dirty="0"/>
              <a:t>Launch </a:t>
            </a:r>
            <a:r>
              <a:rPr lang="en-US" dirty="0" err="1"/>
              <a:t>AdventureWorks.Rproj</a:t>
            </a:r>
            <a:r>
              <a:rPr lang="en-US" dirty="0"/>
              <a:t> and get to work</a:t>
            </a:r>
          </a:p>
          <a:p>
            <a:endParaRPr lang="en-US" dirty="0"/>
          </a:p>
          <a:p>
            <a:r>
              <a:rPr lang="en-US" dirty="0"/>
              <a:t>Send me your work at the end of </a:t>
            </a:r>
            <a:r>
              <a:rPr lang="en-US"/>
              <a:t>the class</a:t>
            </a:r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283D790-7E9B-8114-5119-FF8F17D9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0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19DAF7-FC16-B80A-F190-F60ADDBE2D6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What’s coming (1)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7B3C65-1A6E-F423-03D9-AF509016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4351338"/>
          </a:xfrm>
        </p:spPr>
        <p:txBody>
          <a:bodyPr>
            <a:normAutofit/>
          </a:bodyPr>
          <a:lstStyle/>
          <a:p>
            <a:r>
              <a:rPr lang="en-US" dirty="0"/>
              <a:t>I’ll start with a R programming refresher, about:</a:t>
            </a:r>
          </a:p>
          <a:p>
            <a:pPr lvl="1"/>
            <a:r>
              <a:rPr lang="en-US" dirty="0"/>
              <a:t>Basic R concepts: the interface, objects, environment…</a:t>
            </a:r>
          </a:p>
          <a:p>
            <a:pPr lvl="1"/>
            <a:r>
              <a:rPr lang="en-US" dirty="0"/>
              <a:t>Useful functions</a:t>
            </a:r>
          </a:p>
          <a:p>
            <a:pPr lvl="1"/>
            <a:r>
              <a:rPr lang="en-US" dirty="0"/>
              <a:t>Joins: types and cardinality </a:t>
            </a:r>
          </a:p>
          <a:p>
            <a:r>
              <a:rPr lang="en-US" dirty="0"/>
              <a:t>If you think you don’t need one, feel free to start the exercise by going to this link: </a:t>
            </a:r>
            <a:r>
              <a:rPr lang="en-US" dirty="0">
                <a:hlinkClick r:id="rId3"/>
              </a:rPr>
              <a:t>https://github.com/Dscronias/DS-Real-World-Pub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Download the .docx or .pdf (the instructions) and all the data files in “Labs/Lab 1/”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283D790-7E9B-8114-5119-FF8F17D9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74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19DAF7-FC16-B80A-F190-F60ADDBE2D6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What’s coming (2)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7B3C65-1A6E-F423-03D9-AF509016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4351338"/>
          </a:xfrm>
        </p:spPr>
        <p:txBody>
          <a:bodyPr>
            <a:normAutofit/>
          </a:bodyPr>
          <a:lstStyle/>
          <a:p>
            <a:r>
              <a:rPr lang="en-US" dirty="0"/>
              <a:t>At the end of the class, send me what you have done by email</a:t>
            </a:r>
          </a:p>
          <a:p>
            <a:pPr lvl="1"/>
            <a:r>
              <a:rPr lang="en-US" dirty="0"/>
              <a:t>You’ll get 5 points (out of 20) if you try to do all the exercises</a:t>
            </a:r>
          </a:p>
          <a:p>
            <a:pPr lvl="1"/>
            <a:r>
              <a:rPr lang="en-US" dirty="0"/>
              <a:t>It’s fine if you can’t finish them or do them perfectly (I’m not grading that)</a:t>
            </a:r>
          </a:p>
          <a:p>
            <a:pPr lvl="1"/>
            <a:r>
              <a:rPr lang="en-US" dirty="0"/>
              <a:t>If you are not there during one lab, just send the exercise at some point during the year</a:t>
            </a:r>
          </a:p>
          <a:p>
            <a:r>
              <a:rPr lang="en-US" dirty="0"/>
              <a:t>I will spend some time reviewing your codes and, near the end of the course, compile some tips for you to improve/errors to avoid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283D790-7E9B-8114-5119-FF8F17D9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91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R basics</a:t>
            </a:r>
            <a:endParaRPr lang="en-GB" dirty="0">
              <a:solidFill>
                <a:srgbClr val="7F7DB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FC88D26-3C2B-B003-9423-5A8F4802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72" y="1386832"/>
            <a:ext cx="9546455" cy="5369883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92495D3-1B6A-50CA-A13A-9151D8BC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85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7F7DB0"/>
                </a:solidFill>
              </a:rPr>
              <a:t>R basics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8F86F72-B038-B6BA-0A81-D63A55FE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5162124" cy="5076216"/>
          </a:xfrm>
        </p:spPr>
        <p:txBody>
          <a:bodyPr>
            <a:normAutofit/>
          </a:bodyPr>
          <a:lstStyle/>
          <a:p>
            <a:r>
              <a:rPr lang="en-US" dirty="0"/>
              <a:t>Source</a:t>
            </a:r>
          </a:p>
          <a:p>
            <a:pPr lvl="1"/>
            <a:r>
              <a:rPr lang="en-US" dirty="0"/>
              <a:t>Where you write your code, it’s kept in a file</a:t>
            </a:r>
          </a:p>
          <a:p>
            <a:pPr lvl="1"/>
            <a:r>
              <a:rPr lang="en-US" dirty="0"/>
              <a:t>Use it to reproduce what you have done</a:t>
            </a:r>
          </a:p>
          <a:p>
            <a:r>
              <a:rPr lang="en-US" dirty="0"/>
              <a:t>Console</a:t>
            </a:r>
          </a:p>
          <a:p>
            <a:pPr lvl="1"/>
            <a:r>
              <a:rPr lang="en-US" dirty="0"/>
              <a:t>This is where results are shown</a:t>
            </a:r>
          </a:p>
          <a:p>
            <a:pPr lvl="1"/>
            <a:r>
              <a:rPr lang="en-US" dirty="0"/>
              <a:t>You can enter code there, </a:t>
            </a:r>
            <a:r>
              <a:rPr lang="en-US" dirty="0">
                <a:solidFill>
                  <a:srgbClr val="7F7DB0"/>
                </a:solidFill>
              </a:rPr>
              <a:t>but it is not saved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This is where </a:t>
            </a:r>
            <a:r>
              <a:rPr lang="en-US" dirty="0">
                <a:solidFill>
                  <a:srgbClr val="7F7DB0"/>
                </a:solidFill>
              </a:rPr>
              <a:t>objects</a:t>
            </a:r>
            <a:r>
              <a:rPr lang="en-US" dirty="0"/>
              <a:t> are stored</a:t>
            </a:r>
          </a:p>
          <a:p>
            <a:pPr lvl="1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236702-2E0A-6B3D-F45C-4B0CE48699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744" b="40354"/>
          <a:stretch/>
        </p:blipFill>
        <p:spPr>
          <a:xfrm>
            <a:off x="6096000" y="1098927"/>
            <a:ext cx="5640199" cy="26189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2B612F-630C-2121-D18E-4AA3AF82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4" t="60627" r="67213" b="360"/>
          <a:stretch/>
        </p:blipFill>
        <p:spPr>
          <a:xfrm>
            <a:off x="6095999" y="3817397"/>
            <a:ext cx="2514601" cy="17129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AFE21A-3F6E-B09E-82EE-526F7FE9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488" t="8572" b="52415"/>
          <a:stretch/>
        </p:blipFill>
        <p:spPr>
          <a:xfrm>
            <a:off x="9180492" y="4673879"/>
            <a:ext cx="2147656" cy="17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7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rgbClr val="7F7DB0"/>
                </a:solidFill>
              </a:rPr>
              <a:t>Objects</a:t>
            </a:r>
            <a:r>
              <a:rPr lang="fr-FR" dirty="0">
                <a:solidFill>
                  <a:srgbClr val="7F7DB0"/>
                </a:solidFill>
              </a:rPr>
              <a:t> (1)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8F86F72-B038-B6BA-0A81-D63A55FE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/>
          </a:bodyPr>
          <a:lstStyle/>
          <a:p>
            <a:r>
              <a:rPr lang="en-US" dirty="0"/>
              <a:t>In R, an object is literally </a:t>
            </a:r>
            <a:r>
              <a:rPr lang="en-US" dirty="0">
                <a:solidFill>
                  <a:srgbClr val="7F7DB0"/>
                </a:solidFill>
              </a:rPr>
              <a:t>anything that is saved</a:t>
            </a:r>
          </a:p>
          <a:p>
            <a:r>
              <a:rPr lang="en-US" dirty="0"/>
              <a:t>See it as a </a:t>
            </a:r>
            <a:r>
              <a:rPr lang="en-US" dirty="0">
                <a:solidFill>
                  <a:srgbClr val="7F7DB0"/>
                </a:solidFill>
              </a:rPr>
              <a:t>storage</a:t>
            </a:r>
            <a:r>
              <a:rPr lang="en-US" dirty="0"/>
              <a:t> (some box) for </a:t>
            </a:r>
            <a:r>
              <a:rPr lang="en-US" dirty="0">
                <a:solidFill>
                  <a:srgbClr val="7F7DB0"/>
                </a:solidFill>
              </a:rPr>
              <a:t>data </a:t>
            </a:r>
            <a:r>
              <a:rPr lang="en-US" dirty="0"/>
              <a:t>(its content), it can be:</a:t>
            </a:r>
          </a:p>
          <a:p>
            <a:pPr lvl="1"/>
            <a:r>
              <a:rPr lang="en-US" dirty="0"/>
              <a:t>A number: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my_number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&lt;- 6</a:t>
            </a:r>
          </a:p>
          <a:p>
            <a:pPr lvl="1"/>
            <a:r>
              <a:rPr lang="en-US" dirty="0"/>
              <a:t>A string (characters):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random_string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“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winnterzuko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”</a:t>
            </a:r>
          </a:p>
          <a:p>
            <a:pPr lvl="1"/>
            <a:r>
              <a:rPr lang="en-US" dirty="0"/>
              <a:t>A list: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some_list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c(30, 8, “test”,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my_number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random_string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lvl="1"/>
            <a:r>
              <a:rPr lang="en-US" dirty="0">
                <a:cs typeface="Fira Code" pitchFamily="1" charset="0"/>
              </a:rPr>
              <a:t>A </a:t>
            </a:r>
            <a:r>
              <a:rPr lang="en-US" dirty="0" err="1">
                <a:cs typeface="Fira Code" pitchFamily="1" charset="0"/>
              </a:rPr>
              <a:t>dataframe</a:t>
            </a:r>
            <a:endParaRPr lang="en-US" dirty="0">
              <a:cs typeface="Fira Code" pitchFamily="1" charset="0"/>
            </a:endParaRPr>
          </a:p>
          <a:p>
            <a:pPr lvl="1"/>
            <a:r>
              <a:rPr lang="en-US" dirty="0">
                <a:cs typeface="Fira Code" pitchFamily="1" charset="0"/>
              </a:rPr>
              <a:t>A function: </a:t>
            </a:r>
            <a:br>
              <a:rPr lang="en-US" dirty="0">
                <a:cs typeface="Fira Code" pitchFamily="1" charset="0"/>
              </a:rPr>
            </a:b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cool_function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function(var1, y) {var1 + y}</a:t>
            </a:r>
          </a:p>
          <a:p>
            <a:pPr lvl="1"/>
            <a:r>
              <a:rPr lang="en-US" dirty="0">
                <a:cs typeface="Fira Code" pitchFamily="1" charset="0"/>
              </a:rPr>
              <a:t>And a lot of other things</a:t>
            </a:r>
          </a:p>
          <a:p>
            <a:pPr lvl="1"/>
            <a:endParaRPr lang="en-US" dirty="0"/>
          </a:p>
          <a:p>
            <a:r>
              <a:rPr lang="en-US" dirty="0"/>
              <a:t>You </a:t>
            </a:r>
            <a:r>
              <a:rPr lang="en-US" dirty="0">
                <a:solidFill>
                  <a:srgbClr val="7F7DB0"/>
                </a:solidFill>
              </a:rPr>
              <a:t>assign</a:t>
            </a:r>
            <a:r>
              <a:rPr lang="en-US" dirty="0"/>
              <a:t> </a:t>
            </a:r>
            <a:r>
              <a:rPr lang="en-US" dirty="0">
                <a:solidFill>
                  <a:srgbClr val="7F7DB0"/>
                </a:solidFill>
              </a:rPr>
              <a:t>data</a:t>
            </a:r>
            <a:r>
              <a:rPr lang="en-US" dirty="0"/>
              <a:t> to an </a:t>
            </a:r>
            <a:r>
              <a:rPr lang="en-US" dirty="0">
                <a:solidFill>
                  <a:srgbClr val="7F7DB0"/>
                </a:solidFill>
              </a:rPr>
              <a:t>object</a:t>
            </a:r>
            <a:r>
              <a:rPr lang="en-US" dirty="0"/>
              <a:t> using the </a:t>
            </a:r>
            <a:r>
              <a:rPr lang="en-US" dirty="0">
                <a:solidFill>
                  <a:srgbClr val="7F7DB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&lt;-</a:t>
            </a:r>
            <a:r>
              <a:rPr lang="en-US" dirty="0">
                <a:cs typeface="Fira Code" pitchFamily="1" charset="0"/>
              </a:rPr>
              <a:t> operator</a:t>
            </a:r>
            <a:endParaRPr lang="en-US" dirty="0">
              <a:solidFill>
                <a:srgbClr val="7F7DB0"/>
              </a:solidFill>
              <a:cs typeface="Fira Code" pitchFamily="1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7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2C7144-2C13-EB80-AA09-24AE64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rgbClr val="7F7DB0"/>
                </a:solidFill>
              </a:rPr>
              <a:t>Objects</a:t>
            </a:r>
            <a:r>
              <a:rPr lang="fr-FR" dirty="0">
                <a:solidFill>
                  <a:srgbClr val="7F7DB0"/>
                </a:solidFill>
              </a:rPr>
              <a:t> (2)</a:t>
            </a:r>
            <a:endParaRPr lang="en-GB" dirty="0">
              <a:solidFill>
                <a:srgbClr val="7F7DB0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8F86F72-B038-B6BA-0A81-D63A55FE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5076216"/>
          </a:xfrm>
        </p:spPr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dirty="0">
                <a:solidFill>
                  <a:srgbClr val="7F7DB0"/>
                </a:solidFill>
              </a:rPr>
              <a:t>assign</a:t>
            </a:r>
            <a:r>
              <a:rPr lang="en-US" dirty="0"/>
              <a:t> data to an object using the </a:t>
            </a:r>
            <a:r>
              <a:rPr lang="en-US" dirty="0">
                <a:solidFill>
                  <a:srgbClr val="7F7DB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&lt;-</a:t>
            </a:r>
            <a:r>
              <a:rPr lang="en-US" dirty="0">
                <a:cs typeface="Fira Code" pitchFamily="1" charset="0"/>
              </a:rPr>
              <a:t> operator</a:t>
            </a:r>
          </a:p>
          <a:p>
            <a:r>
              <a:rPr lang="en-US" dirty="0">
                <a:cs typeface="Fira Code" pitchFamily="1" charset="0"/>
              </a:rPr>
              <a:t>Let’s say you have the object: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my_number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&lt;- 6</a:t>
            </a:r>
          </a:p>
          <a:p>
            <a:pPr lvl="1"/>
            <a:r>
              <a:rPr lang="en-US" dirty="0">
                <a:cs typeface="Fira Code" pitchFamily="1" charset="0"/>
              </a:rPr>
              <a:t>If you want to modify it, you must reuse the </a:t>
            </a:r>
            <a:r>
              <a:rPr lang="en-US" dirty="0">
                <a:solidFill>
                  <a:srgbClr val="7F7DB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&lt;-</a:t>
            </a:r>
            <a:r>
              <a:rPr lang="en-US" dirty="0">
                <a:cs typeface="Fira Code" pitchFamily="1" charset="0"/>
              </a:rPr>
              <a:t> operator:</a:t>
            </a:r>
            <a:br>
              <a:rPr lang="en-US" dirty="0">
                <a:cs typeface="Fira Code" pitchFamily="1" charset="0"/>
              </a:rPr>
            </a:b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my_number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my_number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+ 2</a:t>
            </a:r>
          </a:p>
          <a:p>
            <a:pPr lvl="1"/>
            <a:r>
              <a:rPr lang="en-US" dirty="0">
                <a:cs typeface="Fira Code" pitchFamily="1" charset="0"/>
              </a:rPr>
              <a:t>Now,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my_number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>
                <a:cs typeface="Fira Code" pitchFamily="1" charset="0"/>
              </a:rPr>
              <a:t>is 8</a:t>
            </a:r>
          </a:p>
          <a:p>
            <a:pPr lvl="1"/>
            <a:r>
              <a:rPr lang="en-US" dirty="0">
                <a:cs typeface="Fira Code" pitchFamily="1" charset="0"/>
              </a:rPr>
              <a:t>If you had just written: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my_number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+ 2</a:t>
            </a:r>
          </a:p>
          <a:p>
            <a:pPr lvl="1"/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My_number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>
                <a:cs typeface="Fira Code" pitchFamily="1" charset="0"/>
              </a:rPr>
              <a:t>would still be 6</a:t>
            </a:r>
          </a:p>
          <a:p>
            <a:endParaRPr lang="en-US" dirty="0">
              <a:cs typeface="Fira Code" pitchFamily="1" charset="0"/>
            </a:endParaRPr>
          </a:p>
          <a:p>
            <a:r>
              <a:rPr lang="en-US" dirty="0">
                <a:cs typeface="Fira Code" pitchFamily="1" charset="0"/>
              </a:rPr>
              <a:t>It’s a common beginner mistake to forget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&lt;-</a:t>
            </a:r>
          </a:p>
          <a:p>
            <a:r>
              <a:rPr lang="en-US" dirty="0">
                <a:cs typeface="Fira Code" pitchFamily="1" charset="0"/>
              </a:rPr>
              <a:t>Note: you can use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=</a:t>
            </a:r>
            <a:r>
              <a:rPr lang="en-US" dirty="0">
                <a:cs typeface="Fira Code" pitchFamily="1" charset="0"/>
              </a:rPr>
              <a:t> instead of 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&lt;-</a:t>
            </a:r>
            <a:r>
              <a:rPr lang="en-US" dirty="0">
                <a:cs typeface="Fira Code" pitchFamily="1" charset="0"/>
              </a:rPr>
              <a:t>, but it is </a:t>
            </a:r>
            <a:r>
              <a:rPr lang="en-US" dirty="0">
                <a:solidFill>
                  <a:srgbClr val="EB6E40"/>
                </a:solidFill>
                <a:cs typeface="Fira Code" pitchFamily="1" charset="0"/>
              </a:rPr>
              <a:t>bad practice</a:t>
            </a:r>
          </a:p>
          <a:p>
            <a:pPr lvl="1"/>
            <a:endParaRPr lang="en-US" dirty="0">
              <a:cs typeface="Fira Code" pitchFamily="1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9CD8CD-50B6-33AB-6AE1-EC15D5C1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12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6043</TotalTime>
  <Words>1941</Words>
  <Application>Microsoft Office PowerPoint</Application>
  <PresentationFormat>Widescreen</PresentationFormat>
  <Paragraphs>301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Fira Code</vt:lpstr>
      <vt:lpstr>Esteban</vt:lpstr>
      <vt:lpstr>Source Sans Pro</vt:lpstr>
      <vt:lpstr>Arial</vt:lpstr>
      <vt:lpstr>Montserrat</vt:lpstr>
      <vt:lpstr>Aptos</vt:lpstr>
      <vt:lpstr>Office Theme</vt:lpstr>
      <vt:lpstr>LAB I. R basics</vt:lpstr>
      <vt:lpstr>PowerPoint Presentation</vt:lpstr>
      <vt:lpstr>PowerPoint Presentation</vt:lpstr>
      <vt:lpstr>PowerPoint Presentation</vt:lpstr>
      <vt:lpstr>PowerPoint Presentation</vt:lpstr>
      <vt:lpstr>R basics</vt:lpstr>
      <vt:lpstr>R basics</vt:lpstr>
      <vt:lpstr>Objects (1)</vt:lpstr>
      <vt:lpstr>Objects (2)</vt:lpstr>
      <vt:lpstr>Functions, packages (1)</vt:lpstr>
      <vt:lpstr>Functions, packages (2)</vt:lpstr>
      <vt:lpstr>What your environment looks like</vt:lpstr>
      <vt:lpstr>Importing data</vt:lpstr>
      <vt:lpstr>Data manipulation paradigms</vt:lpstr>
      <vt:lpstr>Selecting variables, filtering data</vt:lpstr>
      <vt:lpstr>Piping</vt:lpstr>
      <vt:lpstr>Modifying columns</vt:lpstr>
      <vt:lpstr>Group by and summarise</vt:lpstr>
      <vt:lpstr>JOINS</vt:lpstr>
      <vt:lpstr>JOINS</vt:lpstr>
      <vt:lpstr>JOINS</vt:lpstr>
      <vt:lpstr>JOINS</vt:lpstr>
      <vt:lpstr>JOINS</vt:lpstr>
      <vt:lpstr>JOINS</vt:lpstr>
      <vt:lpstr>JOINS</vt:lpstr>
      <vt:lpstr>JOINS</vt:lpstr>
      <vt:lpstr>JOINS</vt:lpstr>
      <vt:lpstr>Joins: Cardinality</vt:lpstr>
      <vt:lpstr>Joins: Cardinality</vt:lpstr>
      <vt:lpstr>Joins: Cardinality</vt:lpstr>
      <vt:lpstr>Joins: Cardinality</vt:lpstr>
      <vt:lpstr>Joins: Cardinality</vt:lpstr>
      <vt:lpstr>Joins</vt:lpstr>
      <vt:lpstr>Joins in dplyr</vt:lpstr>
      <vt:lpstr>Pivoting</vt:lpstr>
      <vt:lpstr>Good data manipulation packages to know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Scronias</dc:creator>
  <cp:lastModifiedBy>Dimitri Scronias</cp:lastModifiedBy>
  <cp:revision>178</cp:revision>
  <dcterms:created xsi:type="dcterms:W3CDTF">2024-07-27T21:19:28Z</dcterms:created>
  <dcterms:modified xsi:type="dcterms:W3CDTF">2024-09-17T19:44:24Z</dcterms:modified>
</cp:coreProperties>
</file>